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331" r:id="rId3"/>
    <p:sldId id="337" r:id="rId4"/>
    <p:sldId id="341" r:id="rId5"/>
    <p:sldId id="339" r:id="rId6"/>
    <p:sldId id="360" r:id="rId7"/>
    <p:sldId id="361" r:id="rId8"/>
    <p:sldId id="359" r:id="rId9"/>
    <p:sldId id="358" r:id="rId10"/>
    <p:sldId id="371" r:id="rId11"/>
    <p:sldId id="375" r:id="rId12"/>
    <p:sldId id="374" r:id="rId13"/>
    <p:sldId id="368" r:id="rId14"/>
    <p:sldId id="367" r:id="rId15"/>
    <p:sldId id="373" r:id="rId16"/>
    <p:sldId id="376" r:id="rId17"/>
    <p:sldId id="414" r:id="rId18"/>
    <p:sldId id="378" r:id="rId19"/>
    <p:sldId id="377" r:id="rId20"/>
    <p:sldId id="415" r:id="rId21"/>
    <p:sldId id="416" r:id="rId22"/>
    <p:sldId id="417" r:id="rId23"/>
    <p:sldId id="418" r:id="rId24"/>
    <p:sldId id="396" r:id="rId25"/>
    <p:sldId id="397" r:id="rId26"/>
    <p:sldId id="383" r:id="rId27"/>
    <p:sldId id="384" r:id="rId28"/>
    <p:sldId id="412" r:id="rId29"/>
    <p:sldId id="399" r:id="rId30"/>
    <p:sldId id="413" r:id="rId31"/>
    <p:sldId id="402" r:id="rId32"/>
    <p:sldId id="403" r:id="rId33"/>
    <p:sldId id="401" r:id="rId34"/>
    <p:sldId id="354" r:id="rId35"/>
    <p:sldId id="328" r:id="rId36"/>
    <p:sldId id="338"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DBA"/>
    <a:srgbClr val="DAEDEF"/>
    <a:srgbClr val="A8CBDC"/>
    <a:srgbClr val="2D2D8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6305" autoAdjust="0"/>
  </p:normalViewPr>
  <p:slideViewPr>
    <p:cSldViewPr>
      <p:cViewPr varScale="1">
        <p:scale>
          <a:sx n="68" d="100"/>
          <a:sy n="68" d="100"/>
        </p:scale>
        <p:origin x="79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1963"/>
          </a:xfrm>
          <a:prstGeom prst="rect">
            <a:avLst/>
          </a:prstGeom>
        </p:spPr>
        <p:txBody>
          <a:bodyPr vert="horz" lIns="91440" tIns="45720" rIns="91440" bIns="45720" rtlCol="0"/>
          <a:lstStyle>
            <a:lvl1pPr algn="r">
              <a:defRPr sz="1200"/>
            </a:lvl1pPr>
          </a:lstStyle>
          <a:p>
            <a:fld id="{FD623786-A03A-453B-91CF-4ACE313674A4}" type="datetimeFigureOut">
              <a:rPr lang="en-US" smtClean="0"/>
              <a:pPr/>
              <a:t>5/14/2022</a:t>
            </a:fld>
            <a:endParaRPr lang="en-US"/>
          </a:p>
        </p:txBody>
      </p:sp>
      <p:sp>
        <p:nvSpPr>
          <p:cNvPr id="4" name="Footer Placeholder 3"/>
          <p:cNvSpPr>
            <a:spLocks noGrp="1"/>
          </p:cNvSpPr>
          <p:nvPr>
            <p:ph type="ftr" sz="quarter" idx="2"/>
          </p:nvPr>
        </p:nvSpPr>
        <p:spPr>
          <a:xfrm>
            <a:off x="2"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772527"/>
            <a:ext cx="3038475" cy="461963"/>
          </a:xfrm>
          <a:prstGeom prst="rect">
            <a:avLst/>
          </a:prstGeom>
        </p:spPr>
        <p:txBody>
          <a:bodyPr vert="horz" lIns="91440" tIns="45720" rIns="91440" bIns="45720" rtlCol="0" anchor="b"/>
          <a:lstStyle>
            <a:lvl1pPr algn="r">
              <a:defRPr sz="1200"/>
            </a:lvl1pPr>
          </a:lstStyle>
          <a:p>
            <a:fld id="{91D5CC87-457D-4937-94F1-F4A1BB839706}" type="slidenum">
              <a:rPr lang="en-US" smtClean="0"/>
              <a:pPr/>
              <a:t>‹#›</a:t>
            </a:fld>
            <a:endParaRPr lang="en-US"/>
          </a:p>
        </p:txBody>
      </p:sp>
    </p:spTree>
    <p:extLst>
      <p:ext uri="{BB962C8B-B14F-4D97-AF65-F5344CB8AC3E}">
        <p14:creationId xmlns:p14="http://schemas.microsoft.com/office/powerpoint/2010/main" val="409783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1" y="3"/>
            <a:ext cx="3038475" cy="461963"/>
          </a:xfrm>
          <a:prstGeom prst="rect">
            <a:avLst/>
          </a:prstGeom>
        </p:spPr>
        <p:txBody>
          <a:bodyPr vert="horz" lIns="91440" tIns="45720" rIns="91440" bIns="45720" rtlCol="0"/>
          <a:lstStyle>
            <a:lvl1pPr algn="r">
              <a:defRPr sz="1200"/>
            </a:lvl1pPr>
          </a:lstStyle>
          <a:p>
            <a:fld id="{96E66549-9010-4B58-AFBC-2DF9F75BDFBA}" type="datetimeFigureOut">
              <a:rPr lang="en-US" smtClean="0"/>
              <a:pPr/>
              <a:t>5/14/2022</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3"/>
            <a:ext cx="5607050" cy="4156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527"/>
            <a:ext cx="3038475" cy="461963"/>
          </a:xfrm>
          <a:prstGeom prst="rect">
            <a:avLst/>
          </a:prstGeom>
        </p:spPr>
        <p:txBody>
          <a:bodyPr vert="horz" lIns="91440" tIns="45720" rIns="91440" bIns="45720" rtlCol="0" anchor="b"/>
          <a:lstStyle>
            <a:lvl1pPr algn="r">
              <a:defRPr sz="1200"/>
            </a:lvl1pPr>
          </a:lstStyle>
          <a:p>
            <a:fld id="{7B1A91C7-F043-4CC1-AB1B-E4118A849957}" type="slidenum">
              <a:rPr lang="en-US" smtClean="0"/>
              <a:pPr/>
              <a:t>‹#›</a:t>
            </a:fld>
            <a:endParaRPr lang="en-US"/>
          </a:p>
        </p:txBody>
      </p:sp>
    </p:spTree>
    <p:extLst>
      <p:ext uri="{BB962C8B-B14F-4D97-AF65-F5344CB8AC3E}">
        <p14:creationId xmlns:p14="http://schemas.microsoft.com/office/powerpoint/2010/main" val="425628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a:t>
            </a:fld>
            <a:endParaRPr lang="en-US"/>
          </a:p>
        </p:txBody>
      </p:sp>
    </p:spTree>
    <p:extLst>
      <p:ext uri="{BB962C8B-B14F-4D97-AF65-F5344CB8AC3E}">
        <p14:creationId xmlns:p14="http://schemas.microsoft.com/office/powerpoint/2010/main" val="2987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10</a:t>
            </a:fld>
            <a:endParaRPr lang="en-US"/>
          </a:p>
        </p:txBody>
      </p:sp>
    </p:spTree>
    <p:extLst>
      <p:ext uri="{BB962C8B-B14F-4D97-AF65-F5344CB8AC3E}">
        <p14:creationId xmlns:p14="http://schemas.microsoft.com/office/powerpoint/2010/main" val="301328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11</a:t>
            </a:fld>
            <a:endParaRPr lang="en-US"/>
          </a:p>
        </p:txBody>
      </p:sp>
    </p:spTree>
    <p:extLst>
      <p:ext uri="{BB962C8B-B14F-4D97-AF65-F5344CB8AC3E}">
        <p14:creationId xmlns:p14="http://schemas.microsoft.com/office/powerpoint/2010/main" val="66767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1314"/>
            <a:ext cx="6202017" cy="4320375"/>
          </a:xfrm>
        </p:spPr>
        <p:txBody>
          <a:bodyPr>
            <a:normAutofit/>
          </a:bodyPr>
          <a:lstStyle/>
          <a:p>
            <a:endParaRPr lang="en-US" sz="1700"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12</a:t>
            </a:fld>
            <a:endParaRPr lang="en-US"/>
          </a:p>
        </p:txBody>
      </p:sp>
    </p:spTree>
    <p:extLst>
      <p:ext uri="{BB962C8B-B14F-4D97-AF65-F5344CB8AC3E}">
        <p14:creationId xmlns:p14="http://schemas.microsoft.com/office/powerpoint/2010/main" val="49935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13</a:t>
            </a:fld>
            <a:endParaRPr lang="en-US"/>
          </a:p>
        </p:txBody>
      </p:sp>
    </p:spTree>
    <p:extLst>
      <p:ext uri="{BB962C8B-B14F-4D97-AF65-F5344CB8AC3E}">
        <p14:creationId xmlns:p14="http://schemas.microsoft.com/office/powerpoint/2010/main" val="337457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14</a:t>
            </a:fld>
            <a:endParaRPr lang="en-US"/>
          </a:p>
        </p:txBody>
      </p:sp>
    </p:spTree>
    <p:extLst>
      <p:ext uri="{BB962C8B-B14F-4D97-AF65-F5344CB8AC3E}">
        <p14:creationId xmlns:p14="http://schemas.microsoft.com/office/powerpoint/2010/main" val="1793601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80" y="4561314"/>
            <a:ext cx="6440555" cy="4320375"/>
          </a:xfrm>
        </p:spPr>
        <p:txBody>
          <a:bodyPr>
            <a:normAutofit/>
          </a:bodyPr>
          <a:lstStyle/>
          <a:p>
            <a:endParaRPr lang="en-US" sz="1700"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15</a:t>
            </a:fld>
            <a:endParaRPr lang="en-US"/>
          </a:p>
        </p:txBody>
      </p:sp>
    </p:spTree>
    <p:extLst>
      <p:ext uri="{BB962C8B-B14F-4D97-AF65-F5344CB8AC3E}">
        <p14:creationId xmlns:p14="http://schemas.microsoft.com/office/powerpoint/2010/main" val="90253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16</a:t>
            </a:fld>
            <a:endParaRPr lang="en-US"/>
          </a:p>
        </p:txBody>
      </p:sp>
    </p:spTree>
    <p:extLst>
      <p:ext uri="{BB962C8B-B14F-4D97-AF65-F5344CB8AC3E}">
        <p14:creationId xmlns:p14="http://schemas.microsoft.com/office/powerpoint/2010/main" val="335519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18</a:t>
            </a:fld>
            <a:endParaRPr lang="en-US"/>
          </a:p>
        </p:txBody>
      </p:sp>
    </p:spTree>
    <p:extLst>
      <p:ext uri="{BB962C8B-B14F-4D97-AF65-F5344CB8AC3E}">
        <p14:creationId xmlns:p14="http://schemas.microsoft.com/office/powerpoint/2010/main" val="227849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19</a:t>
            </a:fld>
            <a:endParaRPr lang="en-US"/>
          </a:p>
        </p:txBody>
      </p:sp>
    </p:spTree>
    <p:extLst>
      <p:ext uri="{BB962C8B-B14F-4D97-AF65-F5344CB8AC3E}">
        <p14:creationId xmlns:p14="http://schemas.microsoft.com/office/powerpoint/2010/main" val="529056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24</a:t>
            </a:fld>
            <a:endParaRPr lang="en-US"/>
          </a:p>
        </p:txBody>
      </p:sp>
    </p:spTree>
    <p:extLst>
      <p:ext uri="{BB962C8B-B14F-4D97-AF65-F5344CB8AC3E}">
        <p14:creationId xmlns:p14="http://schemas.microsoft.com/office/powerpoint/2010/main" val="123043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a:t>
            </a:fld>
            <a:endParaRPr lang="en-US"/>
          </a:p>
        </p:txBody>
      </p:sp>
    </p:spTree>
    <p:extLst>
      <p:ext uri="{BB962C8B-B14F-4D97-AF65-F5344CB8AC3E}">
        <p14:creationId xmlns:p14="http://schemas.microsoft.com/office/powerpoint/2010/main" val="1245095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25</a:t>
            </a:fld>
            <a:endParaRPr lang="en-US"/>
          </a:p>
        </p:txBody>
      </p:sp>
    </p:spTree>
    <p:extLst>
      <p:ext uri="{BB962C8B-B14F-4D97-AF65-F5344CB8AC3E}">
        <p14:creationId xmlns:p14="http://schemas.microsoft.com/office/powerpoint/2010/main" val="3374571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26</a:t>
            </a:fld>
            <a:endParaRPr lang="en-US"/>
          </a:p>
        </p:txBody>
      </p:sp>
    </p:spTree>
    <p:extLst>
      <p:ext uri="{BB962C8B-B14F-4D97-AF65-F5344CB8AC3E}">
        <p14:creationId xmlns:p14="http://schemas.microsoft.com/office/powerpoint/2010/main" val="2311129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27</a:t>
            </a:fld>
            <a:endParaRPr lang="en-US"/>
          </a:p>
        </p:txBody>
      </p:sp>
    </p:spTree>
    <p:extLst>
      <p:ext uri="{BB962C8B-B14F-4D97-AF65-F5344CB8AC3E}">
        <p14:creationId xmlns:p14="http://schemas.microsoft.com/office/powerpoint/2010/main" val="996566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28</a:t>
            </a:fld>
            <a:endParaRPr lang="en-US"/>
          </a:p>
        </p:txBody>
      </p:sp>
    </p:spTree>
    <p:extLst>
      <p:ext uri="{BB962C8B-B14F-4D97-AF65-F5344CB8AC3E}">
        <p14:creationId xmlns:p14="http://schemas.microsoft.com/office/powerpoint/2010/main" val="2207788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29</a:t>
            </a:fld>
            <a:endParaRPr lang="en-US"/>
          </a:p>
        </p:txBody>
      </p:sp>
    </p:spTree>
    <p:extLst>
      <p:ext uri="{BB962C8B-B14F-4D97-AF65-F5344CB8AC3E}">
        <p14:creationId xmlns:p14="http://schemas.microsoft.com/office/powerpoint/2010/main" val="1915075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30</a:t>
            </a:fld>
            <a:endParaRPr lang="en-US"/>
          </a:p>
        </p:txBody>
      </p:sp>
    </p:spTree>
    <p:extLst>
      <p:ext uri="{BB962C8B-B14F-4D97-AF65-F5344CB8AC3E}">
        <p14:creationId xmlns:p14="http://schemas.microsoft.com/office/powerpoint/2010/main" val="2381257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31</a:t>
            </a:fld>
            <a:endParaRPr lang="en-US"/>
          </a:p>
        </p:txBody>
      </p:sp>
    </p:spTree>
    <p:extLst>
      <p:ext uri="{BB962C8B-B14F-4D97-AF65-F5344CB8AC3E}">
        <p14:creationId xmlns:p14="http://schemas.microsoft.com/office/powerpoint/2010/main" val="2724991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32</a:t>
            </a:fld>
            <a:endParaRPr lang="en-US"/>
          </a:p>
        </p:txBody>
      </p:sp>
    </p:spTree>
    <p:extLst>
      <p:ext uri="{BB962C8B-B14F-4D97-AF65-F5344CB8AC3E}">
        <p14:creationId xmlns:p14="http://schemas.microsoft.com/office/powerpoint/2010/main" val="3186860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33</a:t>
            </a:fld>
            <a:endParaRPr lang="en-US"/>
          </a:p>
        </p:txBody>
      </p:sp>
    </p:spTree>
    <p:extLst>
      <p:ext uri="{BB962C8B-B14F-4D97-AF65-F5344CB8AC3E}">
        <p14:creationId xmlns:p14="http://schemas.microsoft.com/office/powerpoint/2010/main" val="569900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34</a:t>
            </a:fld>
            <a:endParaRPr lang="en-US"/>
          </a:p>
        </p:txBody>
      </p:sp>
    </p:spTree>
    <p:extLst>
      <p:ext uri="{BB962C8B-B14F-4D97-AF65-F5344CB8AC3E}">
        <p14:creationId xmlns:p14="http://schemas.microsoft.com/office/powerpoint/2010/main" val="155741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a:t>
            </a:fld>
            <a:endParaRPr lang="en-US"/>
          </a:p>
        </p:txBody>
      </p:sp>
    </p:spTree>
    <p:extLst>
      <p:ext uri="{BB962C8B-B14F-4D97-AF65-F5344CB8AC3E}">
        <p14:creationId xmlns:p14="http://schemas.microsoft.com/office/powerpoint/2010/main" val="2311129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What to Say:</a:t>
            </a:r>
          </a:p>
          <a:p>
            <a:pPr marL="178503" indent="-178503">
              <a:buFont typeface="Arial" panose="020B0604020202020204" pitchFamily="34" charset="0"/>
              <a:buChar char="•"/>
            </a:pPr>
            <a:r>
              <a:rPr lang="en-US" sz="1700" dirty="0"/>
              <a:t>We covered what we said we’d cover</a:t>
            </a:r>
          </a:p>
          <a:p>
            <a:pPr marL="178503" indent="-178503">
              <a:buFont typeface="Arial" panose="020B0604020202020204" pitchFamily="34" charset="0"/>
              <a:buChar char="•"/>
            </a:pPr>
            <a:r>
              <a:rPr lang="en-US" sz="1700" dirty="0"/>
              <a:t>God bless you for doing this important job for your council.</a:t>
            </a:r>
          </a:p>
          <a:p>
            <a:pPr marL="178503" indent="-178503">
              <a:buFont typeface="Arial" panose="020B0604020202020204" pitchFamily="34" charset="0"/>
              <a:buChar char="•"/>
            </a:pPr>
            <a:r>
              <a:rPr lang="en-US" sz="1700" dirty="0"/>
              <a:t>The future of your council is “to a large extent” on your shoulders.</a:t>
            </a:r>
          </a:p>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35</a:t>
            </a:fld>
            <a:endParaRPr lang="en-US"/>
          </a:p>
        </p:txBody>
      </p:sp>
    </p:spTree>
    <p:extLst>
      <p:ext uri="{BB962C8B-B14F-4D97-AF65-F5344CB8AC3E}">
        <p14:creationId xmlns:p14="http://schemas.microsoft.com/office/powerpoint/2010/main" val="576207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36</a:t>
            </a:fld>
            <a:endParaRPr lang="en-US"/>
          </a:p>
        </p:txBody>
      </p:sp>
    </p:spTree>
    <p:extLst>
      <p:ext uri="{BB962C8B-B14F-4D97-AF65-F5344CB8AC3E}">
        <p14:creationId xmlns:p14="http://schemas.microsoft.com/office/powerpoint/2010/main" val="70312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b="1"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4</a:t>
            </a:fld>
            <a:endParaRPr lang="en-US"/>
          </a:p>
        </p:txBody>
      </p:sp>
    </p:spTree>
    <p:extLst>
      <p:ext uri="{BB962C8B-B14F-4D97-AF65-F5344CB8AC3E}">
        <p14:creationId xmlns:p14="http://schemas.microsoft.com/office/powerpoint/2010/main" val="274963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80" y="4561314"/>
            <a:ext cx="6361042" cy="4320375"/>
          </a:xfrm>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5</a:t>
            </a:fld>
            <a:endParaRPr lang="en-US"/>
          </a:p>
        </p:txBody>
      </p:sp>
    </p:spTree>
    <p:extLst>
      <p:ext uri="{BB962C8B-B14F-4D97-AF65-F5344CB8AC3E}">
        <p14:creationId xmlns:p14="http://schemas.microsoft.com/office/powerpoint/2010/main" val="66948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2" y="4561313"/>
            <a:ext cx="6185452" cy="4754392"/>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6</a:t>
            </a:fld>
            <a:endParaRPr lang="en-US"/>
          </a:p>
        </p:txBody>
      </p:sp>
    </p:spTree>
    <p:extLst>
      <p:ext uri="{BB962C8B-B14F-4D97-AF65-F5344CB8AC3E}">
        <p14:creationId xmlns:p14="http://schemas.microsoft.com/office/powerpoint/2010/main" val="255490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7</a:t>
            </a:fld>
            <a:endParaRPr lang="en-US"/>
          </a:p>
        </p:txBody>
      </p:sp>
    </p:spTree>
    <p:extLst>
      <p:ext uri="{BB962C8B-B14F-4D97-AF65-F5344CB8AC3E}">
        <p14:creationId xmlns:p14="http://schemas.microsoft.com/office/powerpoint/2010/main" val="422093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313"/>
            <a:ext cx="5850835" cy="4558012"/>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8</a:t>
            </a:fld>
            <a:endParaRPr lang="en-US"/>
          </a:p>
        </p:txBody>
      </p:sp>
    </p:spTree>
    <p:extLst>
      <p:ext uri="{BB962C8B-B14F-4D97-AF65-F5344CB8AC3E}">
        <p14:creationId xmlns:p14="http://schemas.microsoft.com/office/powerpoint/2010/main" val="55231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9</a:t>
            </a:fld>
            <a:endParaRPr lang="en-US"/>
          </a:p>
        </p:txBody>
      </p:sp>
    </p:spTree>
    <p:extLst>
      <p:ext uri="{BB962C8B-B14F-4D97-AF65-F5344CB8AC3E}">
        <p14:creationId xmlns:p14="http://schemas.microsoft.com/office/powerpoint/2010/main" val="97016029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18" descr="http://www.clker.com/cliparts/k/f/U/j/T/3/michigan-svg-md.png">
            <a:extLst>
              <a:ext uri="{FF2B5EF4-FFF2-40B4-BE49-F238E27FC236}">
                <a16:creationId xmlns:a16="http://schemas.microsoft.com/office/drawing/2014/main" id="{6DE5BFCD-AB09-40C9-82FB-F3F51B2D5C14}"/>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4E01B3D9-B931-46EB-AF87-61C0716EC435}"/>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387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381000"/>
            <a:ext cx="695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81000"/>
            <a:ext cx="9550400" cy="1143000"/>
          </a:xfrm>
        </p:spPr>
        <p:txBody>
          <a:bodyPr/>
          <a:lstStyle/>
          <a:p>
            <a:r>
              <a:rPr lang="en-US"/>
              <a:t>Click to edit Master title style</a:t>
            </a:r>
          </a:p>
        </p:txBody>
      </p:sp>
      <p:sp>
        <p:nvSpPr>
          <p:cNvPr id="3" name="Text Placeholder 2"/>
          <p:cNvSpPr>
            <a:spLocks noGrp="1"/>
          </p:cNvSpPr>
          <p:nvPr>
            <p:ph type="body" sz="half" idx="1"/>
          </p:nvPr>
        </p:nvSpPr>
        <p:spPr>
          <a:xfrm>
            <a:off x="2133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10566400" cy="1143000"/>
          </a:xfrm>
        </p:spPr>
        <p:txBody>
          <a:bodyPr/>
          <a:lstStyle>
            <a:lvl1pPr>
              <a:defRPr b="1" i="1">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1219200" y="1828800"/>
            <a:ext cx="9448800" cy="4114800"/>
          </a:xfrm>
        </p:spPr>
        <p:txBody>
          <a:bodyPr/>
          <a:lstStyle>
            <a:lvl2pPr>
              <a:defRPr sz="24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18" descr="http://www.clker.com/cliparts/k/f/U/j/T/3/michigan-svg-md.png">
            <a:extLst>
              <a:ext uri="{FF2B5EF4-FFF2-40B4-BE49-F238E27FC236}">
                <a16:creationId xmlns:a16="http://schemas.microsoft.com/office/drawing/2014/main" id="{FBAF21FF-91AE-4C5C-8078-79FE0B3D2761}"/>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FE263959-AC83-4A9A-90B7-E5E0BC686C10}"/>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18" descr="http://www.clker.com/cliparts/k/f/U/j/T/3/michigan-svg-md.png">
            <a:extLst>
              <a:ext uri="{FF2B5EF4-FFF2-40B4-BE49-F238E27FC236}">
                <a16:creationId xmlns:a16="http://schemas.microsoft.com/office/drawing/2014/main" id="{AB55A3FF-E60C-4186-BEEA-D96AAC00C845}"/>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C2923602-E288-4886-92A3-57A976E13B87}"/>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18" descr="http://www.clker.com/cliparts/k/f/U/j/T/3/michigan-svg-md.png">
            <a:extLst>
              <a:ext uri="{FF2B5EF4-FFF2-40B4-BE49-F238E27FC236}">
                <a16:creationId xmlns:a16="http://schemas.microsoft.com/office/drawing/2014/main" id="{E55A9F40-7472-4CD0-9313-60EADBA6586D}"/>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6" name="Text Box 17">
            <a:extLst>
              <a:ext uri="{FF2B5EF4-FFF2-40B4-BE49-F238E27FC236}">
                <a16:creationId xmlns:a16="http://schemas.microsoft.com/office/drawing/2014/main" id="{CF64599E-8F4A-48A2-BDA6-420E0B7DBB7E}"/>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8" descr="http://www.clker.com/cliparts/k/f/U/j/T/3/michigan-svg-md.png">
            <a:extLst>
              <a:ext uri="{FF2B5EF4-FFF2-40B4-BE49-F238E27FC236}">
                <a16:creationId xmlns:a16="http://schemas.microsoft.com/office/drawing/2014/main" id="{15713170-62E9-4DC0-AA12-7ADB60CEB5C9}"/>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8" name="Text Box 17">
            <a:extLst>
              <a:ext uri="{FF2B5EF4-FFF2-40B4-BE49-F238E27FC236}">
                <a16:creationId xmlns:a16="http://schemas.microsoft.com/office/drawing/2014/main" id="{3F637088-1DF9-4C0A-86AC-B44E00C61ECA}"/>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18" descr="http://www.clker.com/cliparts/k/f/U/j/T/3/michigan-svg-md.png">
            <a:extLst>
              <a:ext uri="{FF2B5EF4-FFF2-40B4-BE49-F238E27FC236}">
                <a16:creationId xmlns:a16="http://schemas.microsoft.com/office/drawing/2014/main" id="{3FB67AF0-A316-4A48-90DF-C75EEC01E0BD}"/>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4" name="Text Box 17">
            <a:extLst>
              <a:ext uri="{FF2B5EF4-FFF2-40B4-BE49-F238E27FC236}">
                <a16:creationId xmlns:a16="http://schemas.microsoft.com/office/drawing/2014/main" id="{E6A67F02-C7C7-46F4-A825-01B244165AB0}"/>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8" descr="http://www.clker.com/cliparts/k/f/U/j/T/3/michigan-svg-md.png">
            <a:extLst>
              <a:ext uri="{FF2B5EF4-FFF2-40B4-BE49-F238E27FC236}">
                <a16:creationId xmlns:a16="http://schemas.microsoft.com/office/drawing/2014/main" id="{A42A85D2-B3B2-46EB-BC5D-B3BE3D131F38}"/>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3" name="Text Box 17">
            <a:extLst>
              <a:ext uri="{FF2B5EF4-FFF2-40B4-BE49-F238E27FC236}">
                <a16:creationId xmlns:a16="http://schemas.microsoft.com/office/drawing/2014/main" id="{26BAF67E-D48C-43F3-99BE-A95AEEFCD8EC}"/>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about:blan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2032000" y="381000"/>
            <a:ext cx="955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 name="Rectangle 3"/>
          <p:cNvSpPr>
            <a:spLocks noGrp="1" noChangeArrowheads="1"/>
          </p:cNvSpPr>
          <p:nvPr>
            <p:ph type="body" idx="1"/>
          </p:nvPr>
        </p:nvSpPr>
        <p:spPr bwMode="auto">
          <a:xfrm>
            <a:off x="2133600" y="1752600"/>
            <a:ext cx="9448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p:titleStyle>
    <p:bodyStyle>
      <a:lvl1pPr marL="342900" indent="-3429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800">
          <a:solidFill>
            <a:schemeClr val="tx1"/>
          </a:solidFill>
          <a:latin typeface="+mn-lt"/>
        </a:defRPr>
      </a:lvl2pPr>
      <a:lvl3pPr marL="1143000" indent="-2286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400">
          <a:solidFill>
            <a:schemeClr val="tx1"/>
          </a:solidFill>
          <a:latin typeface="+mn-lt"/>
        </a:defRPr>
      </a:lvl3pPr>
      <a:lvl4pPr marL="1600200" indent="-2286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000">
          <a:solidFill>
            <a:schemeClr val="tx1"/>
          </a:solidFill>
          <a:latin typeface="+mn-lt"/>
        </a:defRPr>
      </a:lvl4pPr>
      <a:lvl5pPr marL="2057400" indent="-2286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7819" y="417255"/>
            <a:ext cx="8035982" cy="2554545"/>
          </a:xfrm>
          <a:prstGeom prst="rect">
            <a:avLst/>
          </a:prstGeom>
          <a:noFill/>
        </p:spPr>
        <p:txBody>
          <a:bodyPr wrap="none" lIns="91440" tIns="45720" rIns="91440" bIns="45720">
            <a:spAutoFit/>
          </a:bodyPr>
          <a:lstStyle/>
          <a:p>
            <a:pPr algn="ctr"/>
            <a:r>
              <a:rPr lang="en-US" sz="8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Program Director</a:t>
            </a:r>
          </a:p>
          <a:p>
            <a:pPr algn="ctr"/>
            <a:r>
              <a:rPr lang="en-US" sz="8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Training</a:t>
            </a:r>
          </a:p>
        </p:txBody>
      </p:sp>
      <p:sp>
        <p:nvSpPr>
          <p:cNvPr id="3" name="TextBox 2">
            <a:extLst>
              <a:ext uri="{FF2B5EF4-FFF2-40B4-BE49-F238E27FC236}">
                <a16:creationId xmlns:a16="http://schemas.microsoft.com/office/drawing/2014/main" id="{FA07EF18-9094-4857-AFD4-83A763C2AEFF}"/>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pic>
        <p:nvPicPr>
          <p:cNvPr id="5" name="Picture 4">
            <a:extLst>
              <a:ext uri="{FF2B5EF4-FFF2-40B4-BE49-F238E27FC236}">
                <a16:creationId xmlns:a16="http://schemas.microsoft.com/office/drawing/2014/main" id="{3D4B0104-3CFD-4255-9344-7348F8882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276" y="2971800"/>
            <a:ext cx="3683069" cy="2933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385495"/>
            <a:ext cx="3932930" cy="1754326"/>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Faith in Action</a:t>
            </a:r>
          </a:p>
          <a:p>
            <a:pPr algn="ctr"/>
            <a:r>
              <a:rPr lang="en-US" sz="3200" b="1" i="1" dirty="0">
                <a:solidFill>
                  <a:schemeClr val="bg1"/>
                </a:solidFill>
                <a:latin typeface="Calibri" pitchFamily="34" charset="0"/>
              </a:rPr>
              <a:t>Replaces Surge… with service</a:t>
            </a:r>
          </a:p>
        </p:txBody>
      </p:sp>
      <p:sp>
        <p:nvSpPr>
          <p:cNvPr id="27" name="TextBox 26">
            <a:extLst>
              <a:ext uri="{FF2B5EF4-FFF2-40B4-BE49-F238E27FC236}">
                <a16:creationId xmlns:a16="http://schemas.microsoft.com/office/drawing/2014/main" id="{79AFABBA-572C-4254-B696-8980C283F93B}"/>
              </a:ext>
            </a:extLst>
          </p:cNvPr>
          <p:cNvSpPr txBox="1"/>
          <p:nvPr/>
        </p:nvSpPr>
        <p:spPr>
          <a:xfrm>
            <a:off x="2304584" y="2913184"/>
            <a:ext cx="3212294" cy="1815882"/>
          </a:xfrm>
          <a:prstGeom prst="rect">
            <a:avLst/>
          </a:prstGeom>
          <a:noFill/>
        </p:spPr>
        <p:txBody>
          <a:bodyPr wrap="square">
            <a:spAutoFit/>
          </a:bodyPr>
          <a:lstStyle/>
          <a:p>
            <a:pPr marL="457200" indent="-457200">
              <a:buFont typeface="Arial" panose="020B0604020202020204" pitchFamily="34" charset="0"/>
              <a:buChar char="•"/>
              <a:defRPr/>
            </a:pPr>
            <a:r>
              <a:rPr lang="en-US" sz="2800" i="1" dirty="0"/>
              <a:t>Faith</a:t>
            </a:r>
          </a:p>
          <a:p>
            <a:pPr marL="457200" indent="-457200">
              <a:buFont typeface="Arial" panose="020B0604020202020204" pitchFamily="34" charset="0"/>
              <a:buChar char="•"/>
              <a:defRPr/>
            </a:pPr>
            <a:r>
              <a:rPr lang="en-US" sz="2800" i="1" dirty="0"/>
              <a:t>Family</a:t>
            </a:r>
          </a:p>
          <a:p>
            <a:pPr marL="457200" indent="-457200">
              <a:buFont typeface="Arial" panose="020B0604020202020204" pitchFamily="34" charset="0"/>
              <a:buChar char="•"/>
              <a:defRPr/>
            </a:pPr>
            <a:r>
              <a:rPr lang="en-US" sz="2800" i="1" dirty="0"/>
              <a:t>Community</a:t>
            </a:r>
          </a:p>
          <a:p>
            <a:pPr marL="457200" indent="-457200">
              <a:buFont typeface="Arial" panose="020B0604020202020204" pitchFamily="34" charset="0"/>
              <a:buChar char="•"/>
              <a:defRPr/>
            </a:pPr>
            <a:r>
              <a:rPr lang="en-US" sz="2800" i="1" dirty="0"/>
              <a:t>Life</a:t>
            </a:r>
            <a:endParaRPr lang="en-US" sz="2400" dirty="0"/>
          </a:p>
        </p:txBody>
      </p:sp>
      <p:pic>
        <p:nvPicPr>
          <p:cNvPr id="4" name="Picture 3">
            <a:extLst>
              <a:ext uri="{FF2B5EF4-FFF2-40B4-BE49-F238E27FC236}">
                <a16:creationId xmlns:a16="http://schemas.microsoft.com/office/drawing/2014/main" id="{41758A37-6DCF-48DC-A0C0-2601D11B3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262" y="152401"/>
            <a:ext cx="3898814" cy="3046273"/>
          </a:xfrm>
          <a:prstGeom prst="rect">
            <a:avLst/>
          </a:prstGeom>
        </p:spPr>
      </p:pic>
      <p:sp>
        <p:nvSpPr>
          <p:cNvPr id="7" name="TextBox 6">
            <a:extLst>
              <a:ext uri="{FF2B5EF4-FFF2-40B4-BE49-F238E27FC236}">
                <a16:creationId xmlns:a16="http://schemas.microsoft.com/office/drawing/2014/main" id="{EF8854A9-3ABB-470A-A98C-033A55144DF1}"/>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3756818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1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linds(horizontal)">
                                      <p:cBhvr>
                                        <p:cTn id="12" dur="10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linds(horizontal)">
                                      <p:cBhvr>
                                        <p:cTn id="17" dur="10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linds(horizontal)">
                                      <p:cBhvr>
                                        <p:cTn id="22" dur="10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385495"/>
            <a:ext cx="3932930" cy="1754326"/>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Faith in Action</a:t>
            </a:r>
          </a:p>
          <a:p>
            <a:pPr algn="ctr"/>
            <a:r>
              <a:rPr lang="en-US" sz="3200" b="1" i="1" dirty="0">
                <a:solidFill>
                  <a:schemeClr val="bg1"/>
                </a:solidFill>
                <a:latin typeface="Calibri" pitchFamily="34" charset="0"/>
              </a:rPr>
              <a:t>Categories &amp; Council Roles</a:t>
            </a:r>
          </a:p>
        </p:txBody>
      </p:sp>
      <p:pic>
        <p:nvPicPr>
          <p:cNvPr id="4" name="Picture 3">
            <a:extLst>
              <a:ext uri="{FF2B5EF4-FFF2-40B4-BE49-F238E27FC236}">
                <a16:creationId xmlns:a16="http://schemas.microsoft.com/office/drawing/2014/main" id="{41758A37-6DCF-48DC-A0C0-2601D11B3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52401"/>
            <a:ext cx="2962276" cy="2314525"/>
          </a:xfrm>
          <a:prstGeom prst="rect">
            <a:avLst/>
          </a:prstGeom>
        </p:spPr>
      </p:pic>
      <p:graphicFrame>
        <p:nvGraphicFramePr>
          <p:cNvPr id="2" name="Table 1">
            <a:extLst>
              <a:ext uri="{FF2B5EF4-FFF2-40B4-BE49-F238E27FC236}">
                <a16:creationId xmlns:a16="http://schemas.microsoft.com/office/drawing/2014/main" id="{6B3BEE54-65E8-417F-929A-6DE7FB602B55}"/>
              </a:ext>
            </a:extLst>
          </p:cNvPr>
          <p:cNvGraphicFramePr>
            <a:graphicFrameLocks noGrp="1"/>
          </p:cNvGraphicFramePr>
          <p:nvPr>
            <p:extLst>
              <p:ext uri="{D42A27DB-BD31-4B8C-83A1-F6EECF244321}">
                <p14:modId xmlns:p14="http://schemas.microsoft.com/office/powerpoint/2010/main" val="3638282130"/>
              </p:ext>
            </p:extLst>
          </p:nvPr>
        </p:nvGraphicFramePr>
        <p:xfrm>
          <a:off x="2590800" y="2693319"/>
          <a:ext cx="7620000" cy="1798320"/>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val="1896413205"/>
                    </a:ext>
                  </a:extLst>
                </a:gridCol>
              </a:tblGrid>
              <a:tr h="1754326">
                <a:tc>
                  <a:txBody>
                    <a:bodyPr/>
                    <a:lstStyle/>
                    <a:p>
                      <a:pPr algn="ctr"/>
                      <a:r>
                        <a:rPr lang="en-US" sz="2800" dirty="0">
                          <a:solidFill>
                            <a:schemeClr val="tx1"/>
                          </a:solidFill>
                        </a:rPr>
                        <a:t>Faith Director – Church Based Programs</a:t>
                      </a:r>
                    </a:p>
                    <a:p>
                      <a:pPr algn="ctr"/>
                      <a:r>
                        <a:rPr lang="en-US" sz="2800" dirty="0">
                          <a:solidFill>
                            <a:schemeClr val="tx1"/>
                          </a:solidFill>
                        </a:rPr>
                        <a:t>Family Director / Chair Couple</a:t>
                      </a:r>
                    </a:p>
                    <a:p>
                      <a:pPr algn="ctr"/>
                      <a:r>
                        <a:rPr lang="en-US" sz="2800" dirty="0">
                          <a:solidFill>
                            <a:schemeClr val="tx1"/>
                          </a:solidFill>
                        </a:rPr>
                        <a:t>Life Director / Chair Couple</a:t>
                      </a:r>
                    </a:p>
                    <a:p>
                      <a:pPr algn="ctr"/>
                      <a:r>
                        <a:rPr lang="en-US" sz="2800" dirty="0">
                          <a:solidFill>
                            <a:schemeClr val="tx1"/>
                          </a:solidFill>
                        </a:rPr>
                        <a:t>Community Director</a:t>
                      </a:r>
                    </a:p>
                  </a:txBody>
                  <a:tcPr/>
                </a:tc>
                <a:extLst>
                  <a:ext uri="{0D108BD9-81ED-4DB2-BD59-A6C34878D82A}">
                    <a16:rowId xmlns:a16="http://schemas.microsoft.com/office/drawing/2014/main" val="3758237335"/>
                  </a:ext>
                </a:extLst>
              </a:tr>
            </a:tbl>
          </a:graphicData>
        </a:graphic>
      </p:graphicFrame>
      <p:sp>
        <p:nvSpPr>
          <p:cNvPr id="7" name="TextBox 6">
            <a:extLst>
              <a:ext uri="{FF2B5EF4-FFF2-40B4-BE49-F238E27FC236}">
                <a16:creationId xmlns:a16="http://schemas.microsoft.com/office/drawing/2014/main" id="{CF6C1460-CE45-4A3C-8266-F36C9654215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2708036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1FB881-C40C-4CC6-BCB2-973599E01972}"/>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pic>
        <p:nvPicPr>
          <p:cNvPr id="3" name="Picture 2">
            <a:extLst>
              <a:ext uri="{FF2B5EF4-FFF2-40B4-BE49-F238E27FC236}">
                <a16:creationId xmlns:a16="http://schemas.microsoft.com/office/drawing/2014/main" id="{41234A40-6B63-4A9E-954D-7D7BCF463542}"/>
              </a:ext>
            </a:extLst>
          </p:cNvPr>
          <p:cNvPicPr>
            <a:picLocks noChangeAspect="1"/>
          </p:cNvPicPr>
          <p:nvPr/>
        </p:nvPicPr>
        <p:blipFill>
          <a:blip r:embed="rId3"/>
          <a:stretch>
            <a:fillRect/>
          </a:stretch>
        </p:blipFill>
        <p:spPr>
          <a:xfrm>
            <a:off x="1749979" y="533400"/>
            <a:ext cx="8692042" cy="4737825"/>
          </a:xfrm>
          <a:prstGeom prst="rect">
            <a:avLst/>
          </a:prstGeom>
        </p:spPr>
      </p:pic>
    </p:spTree>
    <p:extLst>
      <p:ext uri="{BB962C8B-B14F-4D97-AF65-F5344CB8AC3E}">
        <p14:creationId xmlns:p14="http://schemas.microsoft.com/office/powerpoint/2010/main" val="3650314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152401"/>
            <a:ext cx="4114800" cy="1200329"/>
          </a:xfrm>
          <a:prstGeom prst="rect">
            <a:avLst/>
          </a:prstGeom>
          <a:noFill/>
          <a:ln w="9525">
            <a:noFill/>
            <a:miter lim="800000"/>
            <a:headEnd/>
            <a:tailEnd/>
          </a:ln>
        </p:spPr>
        <p:txBody>
          <a:bodyPr wrap="square">
            <a:spAutoFit/>
          </a:bodyPr>
          <a:lstStyle/>
          <a:p>
            <a:pPr algn="ctr"/>
            <a:r>
              <a:rPr lang="en-US" sz="4000" b="1" dirty="0">
                <a:solidFill>
                  <a:srgbClr val="FFC000"/>
                </a:solidFill>
                <a:latin typeface="Calibri" pitchFamily="34" charset="0"/>
              </a:rPr>
              <a:t>Getting Started</a:t>
            </a:r>
          </a:p>
          <a:p>
            <a:pPr algn="ctr"/>
            <a:r>
              <a:rPr lang="en-US" sz="3200" b="1" i="1" dirty="0">
                <a:solidFill>
                  <a:schemeClr val="bg1"/>
                </a:solidFill>
                <a:latin typeface="Calibri" pitchFamily="34" charset="0"/>
              </a:rPr>
              <a:t>How to…</a:t>
            </a:r>
          </a:p>
        </p:txBody>
      </p:sp>
      <p:sp>
        <p:nvSpPr>
          <p:cNvPr id="34" name="TextBox 33">
            <a:extLst>
              <a:ext uri="{FF2B5EF4-FFF2-40B4-BE49-F238E27FC236}">
                <a16:creationId xmlns:a16="http://schemas.microsoft.com/office/drawing/2014/main" id="{46F85A0E-A885-4B1C-AB08-00EC5BC52AF4}"/>
              </a:ext>
            </a:extLst>
          </p:cNvPr>
          <p:cNvSpPr txBox="1"/>
          <p:nvPr/>
        </p:nvSpPr>
        <p:spPr>
          <a:xfrm>
            <a:off x="3810000" y="2397949"/>
            <a:ext cx="4999730" cy="2062103"/>
          </a:xfrm>
          <a:prstGeom prst="rect">
            <a:avLst/>
          </a:prstGeom>
          <a:noFill/>
        </p:spPr>
        <p:txBody>
          <a:bodyPr wrap="square">
            <a:spAutoFit/>
          </a:bodyPr>
          <a:lstStyle/>
          <a:p>
            <a:pPr marL="514350" indent="-514350">
              <a:buFont typeface="+mj-lt"/>
              <a:buAutoNum type="arabicPeriod"/>
              <a:defRPr/>
            </a:pPr>
            <a:r>
              <a:rPr lang="en-US" sz="3200" dirty="0"/>
              <a:t>Get educated</a:t>
            </a:r>
          </a:p>
          <a:p>
            <a:pPr marL="514350" indent="-514350">
              <a:buFont typeface="+mj-lt"/>
              <a:buAutoNum type="arabicPeriod"/>
              <a:defRPr/>
            </a:pPr>
            <a:r>
              <a:rPr lang="en-US" sz="3200" dirty="0"/>
              <a:t>Meet with your Pastor</a:t>
            </a:r>
          </a:p>
          <a:p>
            <a:pPr marL="514350" indent="-514350">
              <a:buFont typeface="+mj-lt"/>
              <a:buAutoNum type="arabicPeriod"/>
              <a:defRPr/>
            </a:pPr>
            <a:r>
              <a:rPr lang="en-US" sz="3200" dirty="0"/>
              <a:t>Plan your activities</a:t>
            </a:r>
          </a:p>
          <a:p>
            <a:pPr marL="514350" indent="-514350">
              <a:buFont typeface="+mj-lt"/>
              <a:buAutoNum type="arabicPeriod"/>
              <a:defRPr/>
            </a:pPr>
            <a:r>
              <a:rPr lang="en-US" sz="3200" dirty="0"/>
              <a:t>Execute your activities</a:t>
            </a:r>
          </a:p>
        </p:txBody>
      </p:sp>
      <p:sp>
        <p:nvSpPr>
          <p:cNvPr id="8" name="Block Arc 7">
            <a:extLst>
              <a:ext uri="{FF2B5EF4-FFF2-40B4-BE49-F238E27FC236}">
                <a16:creationId xmlns:a16="http://schemas.microsoft.com/office/drawing/2014/main" id="{DF5A4F01-3A98-4443-B0EF-1D7421F35299}"/>
              </a:ext>
            </a:extLst>
          </p:cNvPr>
          <p:cNvSpPr/>
          <p:nvPr/>
        </p:nvSpPr>
        <p:spPr bwMode="auto">
          <a:xfrm rot="16200000">
            <a:off x="2750524" y="3156091"/>
            <a:ext cx="1371600" cy="1081448"/>
          </a:xfrm>
          <a:prstGeom prst="block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pitchFamily="18" charset="0"/>
            </a:endParaRPr>
          </a:p>
        </p:txBody>
      </p:sp>
      <p:sp>
        <p:nvSpPr>
          <p:cNvPr id="10" name="Arrow: Right 9">
            <a:extLst>
              <a:ext uri="{FF2B5EF4-FFF2-40B4-BE49-F238E27FC236}">
                <a16:creationId xmlns:a16="http://schemas.microsoft.com/office/drawing/2014/main" id="{CE315A55-1007-4F92-9DC3-7225D0FDE6B7}"/>
              </a:ext>
            </a:extLst>
          </p:cNvPr>
          <p:cNvSpPr/>
          <p:nvPr/>
        </p:nvSpPr>
        <p:spPr bwMode="auto">
          <a:xfrm>
            <a:off x="3429000" y="2895600"/>
            <a:ext cx="350224" cy="509826"/>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pitchFamily="18" charset="0"/>
            </a:endParaRPr>
          </a:p>
        </p:txBody>
      </p:sp>
      <p:sp>
        <p:nvSpPr>
          <p:cNvPr id="13" name="Arrow: Right 12">
            <a:extLst>
              <a:ext uri="{FF2B5EF4-FFF2-40B4-BE49-F238E27FC236}">
                <a16:creationId xmlns:a16="http://schemas.microsoft.com/office/drawing/2014/main" id="{13510F11-FC69-4CB3-AEC5-12272BB906A2}"/>
              </a:ext>
            </a:extLst>
          </p:cNvPr>
          <p:cNvSpPr/>
          <p:nvPr/>
        </p:nvSpPr>
        <p:spPr bwMode="auto">
          <a:xfrm rot="10800000">
            <a:off x="3352801" y="3969105"/>
            <a:ext cx="350224" cy="509826"/>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pitchFamily="18" charset="0"/>
            </a:endParaRPr>
          </a:p>
        </p:txBody>
      </p:sp>
      <p:pic>
        <p:nvPicPr>
          <p:cNvPr id="4" name="Picture 3">
            <a:extLst>
              <a:ext uri="{FF2B5EF4-FFF2-40B4-BE49-F238E27FC236}">
                <a16:creationId xmlns:a16="http://schemas.microsoft.com/office/drawing/2014/main" id="{78CC3490-F51B-42A9-A074-5CCBBED46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3048000" cy="2514600"/>
          </a:xfrm>
          <a:prstGeom prst="rect">
            <a:avLst/>
          </a:prstGeom>
        </p:spPr>
      </p:pic>
      <p:sp>
        <p:nvSpPr>
          <p:cNvPr id="9" name="TextBox 8">
            <a:extLst>
              <a:ext uri="{FF2B5EF4-FFF2-40B4-BE49-F238E27FC236}">
                <a16:creationId xmlns:a16="http://schemas.microsoft.com/office/drawing/2014/main" id="{626B3CB1-D068-47EC-A3AE-66DE919B534D}"/>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60213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blinds(horizontal)">
                                      <p:cBhvr>
                                        <p:cTn id="7" dur="10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blinds(horizontal)">
                                      <p:cBhvr>
                                        <p:cTn id="12" dur="10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blinds(horizontal)">
                                      <p:cBhvr>
                                        <p:cTn id="17" dur="10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blinds(horizontal)">
                                      <p:cBhvr>
                                        <p:cTn id="22" dur="10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152400"/>
            <a:ext cx="4114800" cy="1815882"/>
          </a:xfrm>
          <a:prstGeom prst="rect">
            <a:avLst/>
          </a:prstGeom>
          <a:noFill/>
          <a:ln w="9525">
            <a:noFill/>
            <a:miter lim="800000"/>
            <a:headEnd/>
            <a:tailEnd/>
          </a:ln>
        </p:spPr>
        <p:txBody>
          <a:bodyPr wrap="square">
            <a:spAutoFit/>
          </a:bodyPr>
          <a:lstStyle/>
          <a:p>
            <a:pPr algn="ctr"/>
            <a:r>
              <a:rPr lang="en-US" sz="4000" b="1" dirty="0">
                <a:solidFill>
                  <a:srgbClr val="FFC000"/>
                </a:solidFill>
                <a:latin typeface="Calibri" pitchFamily="34" charset="0"/>
              </a:rPr>
              <a:t>Programs / Activities</a:t>
            </a:r>
          </a:p>
          <a:p>
            <a:pPr algn="ctr"/>
            <a:r>
              <a:rPr lang="en-US" sz="3200" b="1" i="1" dirty="0">
                <a:solidFill>
                  <a:schemeClr val="bg1"/>
                </a:solidFill>
                <a:latin typeface="Calibri" pitchFamily="34" charset="0"/>
              </a:rPr>
              <a:t>Decide what to do</a:t>
            </a:r>
          </a:p>
        </p:txBody>
      </p:sp>
      <p:sp>
        <p:nvSpPr>
          <p:cNvPr id="34" name="TextBox 33">
            <a:extLst>
              <a:ext uri="{FF2B5EF4-FFF2-40B4-BE49-F238E27FC236}">
                <a16:creationId xmlns:a16="http://schemas.microsoft.com/office/drawing/2014/main" id="{46F85A0E-A885-4B1C-AB08-00EC5BC52AF4}"/>
              </a:ext>
            </a:extLst>
          </p:cNvPr>
          <p:cNvSpPr txBox="1"/>
          <p:nvPr/>
        </p:nvSpPr>
        <p:spPr>
          <a:xfrm>
            <a:off x="2667000" y="1981200"/>
            <a:ext cx="3657600" cy="3539430"/>
          </a:xfrm>
          <a:prstGeom prst="rect">
            <a:avLst/>
          </a:prstGeom>
          <a:noFill/>
        </p:spPr>
        <p:txBody>
          <a:bodyPr wrap="square">
            <a:spAutoFit/>
          </a:bodyPr>
          <a:lstStyle/>
          <a:p>
            <a:pPr marL="514350" indent="-514350">
              <a:buFont typeface="+mj-lt"/>
              <a:buAutoNum type="arabicPeriod"/>
              <a:defRPr/>
            </a:pPr>
            <a:r>
              <a:rPr lang="en-US" sz="3200" dirty="0"/>
              <a:t>Do programs your Pastor wants to do</a:t>
            </a:r>
          </a:p>
          <a:p>
            <a:pPr marL="514350" indent="-514350">
              <a:buFont typeface="+mj-lt"/>
              <a:buAutoNum type="arabicPeriod"/>
              <a:defRPr/>
            </a:pPr>
            <a:r>
              <a:rPr lang="en-US" sz="3200" dirty="0"/>
              <a:t>Weave in Supreme programs (where appropriate)</a:t>
            </a:r>
          </a:p>
        </p:txBody>
      </p:sp>
      <p:pic>
        <p:nvPicPr>
          <p:cNvPr id="3" name="Picture 2">
            <a:extLst>
              <a:ext uri="{FF2B5EF4-FFF2-40B4-BE49-F238E27FC236}">
                <a16:creationId xmlns:a16="http://schemas.microsoft.com/office/drawing/2014/main" id="{5B71C014-F618-4EEB-9502-ABAEDB4A7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562100"/>
            <a:ext cx="3770050" cy="3733800"/>
          </a:xfrm>
          <a:prstGeom prst="rect">
            <a:avLst/>
          </a:prstGeom>
        </p:spPr>
      </p:pic>
      <p:sp>
        <p:nvSpPr>
          <p:cNvPr id="7" name="TextBox 6">
            <a:extLst>
              <a:ext uri="{FF2B5EF4-FFF2-40B4-BE49-F238E27FC236}">
                <a16:creationId xmlns:a16="http://schemas.microsoft.com/office/drawing/2014/main" id="{DFF900B4-4947-42C0-8135-C2A5802C8F86}"/>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8497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blinds(horizontal)">
                                      <p:cBhvr>
                                        <p:cTn id="7" dur="10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blinds(horizontal)">
                                      <p:cBhvr>
                                        <p:cTn id="12" dur="10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385495"/>
            <a:ext cx="3932930" cy="1261884"/>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Forms</a:t>
            </a:r>
          </a:p>
          <a:p>
            <a:pPr algn="ctr"/>
            <a:r>
              <a:rPr lang="en-US" sz="3200" b="1" i="1" dirty="0">
                <a:solidFill>
                  <a:schemeClr val="bg1"/>
                </a:solidFill>
                <a:latin typeface="Calibri" pitchFamily="34" charset="0"/>
              </a:rPr>
              <a:t>Impact to Forms</a:t>
            </a:r>
          </a:p>
        </p:txBody>
      </p:sp>
      <p:sp>
        <p:nvSpPr>
          <p:cNvPr id="27" name="TextBox 26">
            <a:extLst>
              <a:ext uri="{FF2B5EF4-FFF2-40B4-BE49-F238E27FC236}">
                <a16:creationId xmlns:a16="http://schemas.microsoft.com/office/drawing/2014/main" id="{79AFABBA-572C-4254-B696-8980C283F93B}"/>
              </a:ext>
            </a:extLst>
          </p:cNvPr>
          <p:cNvSpPr txBox="1"/>
          <p:nvPr/>
        </p:nvSpPr>
        <p:spPr>
          <a:xfrm>
            <a:off x="2288841" y="1941760"/>
            <a:ext cx="8047730" cy="4339650"/>
          </a:xfrm>
          <a:prstGeom prst="rect">
            <a:avLst/>
          </a:prstGeom>
          <a:noFill/>
        </p:spPr>
        <p:txBody>
          <a:bodyPr wrap="square">
            <a:spAutoFit/>
          </a:bodyPr>
          <a:lstStyle/>
          <a:p>
            <a:pPr marL="457200" indent="-457200">
              <a:buFont typeface="Arial" panose="020B0604020202020204" pitchFamily="34" charset="0"/>
              <a:buChar char="•"/>
              <a:defRPr/>
            </a:pPr>
            <a:r>
              <a:rPr lang="en-US" sz="2800" b="1" dirty="0"/>
              <a:t>Fraternal Program Report (#10784)</a:t>
            </a:r>
          </a:p>
          <a:p>
            <a:pPr marL="914400" lvl="1" indent="-457200">
              <a:buFont typeface="Arial" panose="020B0604020202020204" pitchFamily="34" charset="0"/>
              <a:buChar char="•"/>
              <a:defRPr/>
            </a:pPr>
            <a:r>
              <a:rPr lang="en-US" sz="2400" dirty="0"/>
              <a:t>Need to fill one out for each Program</a:t>
            </a:r>
          </a:p>
          <a:p>
            <a:pPr marL="457200" indent="-457200">
              <a:buFont typeface="Arial" panose="020B0604020202020204" pitchFamily="34" charset="0"/>
              <a:buChar char="•"/>
              <a:defRPr/>
            </a:pPr>
            <a:r>
              <a:rPr lang="en-US" sz="2800" b="1" dirty="0"/>
              <a:t>Columbian Award (#SP7)</a:t>
            </a:r>
          </a:p>
          <a:p>
            <a:pPr marL="914400" lvl="1" indent="-457200">
              <a:buFont typeface="Arial" panose="020B0604020202020204" pitchFamily="34" charset="0"/>
              <a:buChar char="•"/>
              <a:defRPr/>
            </a:pPr>
            <a:r>
              <a:rPr lang="en-US" sz="2400" dirty="0"/>
              <a:t>Summary of Fraternal Program Report Forms</a:t>
            </a:r>
          </a:p>
          <a:p>
            <a:pPr marL="914400" lvl="1" indent="-457200">
              <a:buFont typeface="Arial" panose="020B0604020202020204" pitchFamily="34" charset="0"/>
              <a:buChar char="•"/>
              <a:defRPr/>
            </a:pPr>
            <a:r>
              <a:rPr lang="en-US" sz="2400" dirty="0"/>
              <a:t>Focus on Faith, Family, Community and Life</a:t>
            </a:r>
          </a:p>
          <a:p>
            <a:pPr marL="457200" indent="-457200">
              <a:buFont typeface="Arial" panose="020B0604020202020204" pitchFamily="34" charset="0"/>
              <a:buChar char="•"/>
              <a:defRPr/>
            </a:pPr>
            <a:r>
              <a:rPr lang="en-US" sz="2800" b="1" dirty="0"/>
              <a:t>Fraternal Survey of Activities (#1728)</a:t>
            </a:r>
          </a:p>
          <a:p>
            <a:pPr marL="914400" lvl="1" indent="-457200">
              <a:buFont typeface="Arial" panose="020B0604020202020204" pitchFamily="34" charset="0"/>
              <a:buChar char="•"/>
              <a:defRPr/>
            </a:pPr>
            <a:r>
              <a:rPr lang="en-US" sz="2400" dirty="0"/>
              <a:t>Summary of Fraternal Program Report Forms</a:t>
            </a:r>
          </a:p>
          <a:p>
            <a:pPr marL="457200" indent="-457200">
              <a:buFont typeface="Arial" panose="020B0604020202020204" pitchFamily="34" charset="0"/>
              <a:buChar char="•"/>
              <a:defRPr/>
            </a:pPr>
            <a:r>
              <a:rPr lang="en-US" sz="2400" dirty="0"/>
              <a:t>Focus on hours (and dollars) of service</a:t>
            </a:r>
          </a:p>
          <a:p>
            <a:pPr marL="457200" indent="-457200">
              <a:buFont typeface="Arial" panose="020B0604020202020204" pitchFamily="34" charset="0"/>
              <a:buChar char="•"/>
              <a:defRPr/>
            </a:pPr>
            <a:r>
              <a:rPr lang="en-US" sz="2400" b="1" dirty="0"/>
              <a:t>MI 1 Form is Back!</a:t>
            </a:r>
            <a:endParaRPr lang="en-US" sz="2800" b="1" dirty="0"/>
          </a:p>
          <a:p>
            <a:pPr marL="914400" lvl="1" indent="-457200">
              <a:buFont typeface="Arial" panose="020B0604020202020204" pitchFamily="34" charset="0"/>
              <a:buChar char="•"/>
              <a:defRPr/>
            </a:pPr>
            <a:r>
              <a:rPr lang="en-US" sz="2400" dirty="0"/>
              <a:t>Reported quarterly to the SDRR</a:t>
            </a:r>
          </a:p>
          <a:p>
            <a:pPr marL="914400" lvl="1" indent="-457200">
              <a:buFont typeface="Arial" panose="020B0604020202020204" pitchFamily="34" charset="0"/>
              <a:buChar char="•"/>
              <a:defRPr/>
            </a:pPr>
            <a:endParaRPr lang="en-US" sz="2400" dirty="0"/>
          </a:p>
        </p:txBody>
      </p:sp>
      <p:sp>
        <p:nvSpPr>
          <p:cNvPr id="7" name="TextBox 6">
            <a:extLst>
              <a:ext uri="{FF2B5EF4-FFF2-40B4-BE49-F238E27FC236}">
                <a16:creationId xmlns:a16="http://schemas.microsoft.com/office/drawing/2014/main" id="{C8EDDC12-F0D6-4C09-A4BB-041156E90683}"/>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pic>
        <p:nvPicPr>
          <p:cNvPr id="6" name="Picture 5">
            <a:extLst>
              <a:ext uri="{FF2B5EF4-FFF2-40B4-BE49-F238E27FC236}">
                <a16:creationId xmlns:a16="http://schemas.microsoft.com/office/drawing/2014/main" id="{9B865F5F-B3DA-45FC-95F2-E05D3AC16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1" y="228600"/>
            <a:ext cx="2165411" cy="2918597"/>
          </a:xfrm>
          <a:prstGeom prst="rect">
            <a:avLst/>
          </a:prstGeom>
        </p:spPr>
      </p:pic>
    </p:spTree>
    <p:extLst>
      <p:ext uri="{BB962C8B-B14F-4D97-AF65-F5344CB8AC3E}">
        <p14:creationId xmlns:p14="http://schemas.microsoft.com/office/powerpoint/2010/main" val="345249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1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linds(horizontal)">
                                      <p:cBhvr>
                                        <p:cTn id="12" dur="10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linds(horizontal)">
                                      <p:cBhvr>
                                        <p:cTn id="17" dur="10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linds(horizontal)">
                                      <p:cBhvr>
                                        <p:cTn id="22" dur="10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linds(horizontal)">
                                      <p:cBhvr>
                                        <p:cTn id="27" dur="10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blinds(horizontal)">
                                      <p:cBhvr>
                                        <p:cTn id="32" dur="10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76201"/>
            <a:ext cx="7924800" cy="1323439"/>
          </a:xfrm>
          <a:prstGeom prst="rect">
            <a:avLst/>
          </a:prstGeom>
          <a:noFill/>
          <a:ln w="9525">
            <a:noFill/>
            <a:miter lim="800000"/>
            <a:headEnd/>
            <a:tailEnd/>
          </a:ln>
        </p:spPr>
        <p:txBody>
          <a:bodyPr wrap="square">
            <a:spAutoFit/>
          </a:bodyPr>
          <a:lstStyle/>
          <a:p>
            <a:pPr algn="ctr">
              <a:defRPr/>
            </a:pPr>
            <a:r>
              <a:rPr lang="en-US" sz="4000" b="1" dirty="0">
                <a:solidFill>
                  <a:srgbClr val="FFC000"/>
                </a:solidFill>
                <a:latin typeface="Calibri" panose="020F0502020204030204" pitchFamily="34" charset="0"/>
                <a:cs typeface="Calibri" panose="020F0502020204030204" pitchFamily="34" charset="0"/>
              </a:rPr>
              <a:t>Fraternal Program Report Form (#10784)</a:t>
            </a:r>
          </a:p>
        </p:txBody>
      </p:sp>
      <p:sp>
        <p:nvSpPr>
          <p:cNvPr id="7" name="TextBox 6">
            <a:extLst>
              <a:ext uri="{FF2B5EF4-FFF2-40B4-BE49-F238E27FC236}">
                <a16:creationId xmlns:a16="http://schemas.microsoft.com/office/drawing/2014/main" id="{DC1AD322-000C-4EF0-B2F1-709DBA38E64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
        <p:nvSpPr>
          <p:cNvPr id="8" name="TextBox 7">
            <a:extLst>
              <a:ext uri="{FF2B5EF4-FFF2-40B4-BE49-F238E27FC236}">
                <a16:creationId xmlns:a16="http://schemas.microsoft.com/office/drawing/2014/main" id="{D1F6C76B-CA91-46C7-A186-C33BDAC8A824}"/>
              </a:ext>
            </a:extLst>
          </p:cNvPr>
          <p:cNvSpPr txBox="1"/>
          <p:nvPr/>
        </p:nvSpPr>
        <p:spPr>
          <a:xfrm>
            <a:off x="5943601" y="1997839"/>
            <a:ext cx="4592939" cy="2862322"/>
          </a:xfrm>
          <a:prstGeom prst="rect">
            <a:avLst/>
          </a:prstGeom>
          <a:noFill/>
        </p:spPr>
        <p:txBody>
          <a:bodyPr wrap="square">
            <a:spAutoFit/>
          </a:bodyPr>
          <a:lstStyle/>
          <a:p>
            <a:pPr marL="457200" indent="-457200">
              <a:buFont typeface="Arial" panose="020B0604020202020204" pitchFamily="34" charset="0"/>
              <a:buChar char="•"/>
              <a:defRPr/>
            </a:pPr>
            <a:r>
              <a:rPr lang="en-US" sz="2800" dirty="0">
                <a:solidFill>
                  <a:schemeClr val="bg1"/>
                </a:solidFill>
                <a:latin typeface="Calibri" panose="020F0502020204030204" pitchFamily="34" charset="0"/>
                <a:cs typeface="Calibri" panose="020F0502020204030204" pitchFamily="34" charset="0"/>
              </a:rPr>
              <a:t>One for each Program</a:t>
            </a:r>
          </a:p>
          <a:p>
            <a:pPr marL="457200" indent="-457200">
              <a:buFont typeface="Arial" panose="020B0604020202020204" pitchFamily="34" charset="0"/>
              <a:buChar char="•"/>
              <a:defRPr/>
            </a:pPr>
            <a:r>
              <a:rPr lang="en-US" sz="2800" b="1" i="1" dirty="0">
                <a:solidFill>
                  <a:schemeClr val="bg1"/>
                </a:solidFill>
                <a:latin typeface="Calibri" panose="020F0502020204030204" pitchFamily="34" charset="0"/>
                <a:cs typeface="Calibri" panose="020F0502020204030204" pitchFamily="34" charset="0"/>
              </a:rPr>
              <a:t>Submit forms Monthly</a:t>
            </a:r>
          </a:p>
          <a:p>
            <a:pPr marL="457200" indent="-457200">
              <a:buFont typeface="Arial" panose="020B0604020202020204" pitchFamily="34" charset="0"/>
              <a:buChar char="•"/>
              <a:defRPr/>
            </a:pPr>
            <a:r>
              <a:rPr lang="en-US" sz="2800" dirty="0">
                <a:solidFill>
                  <a:schemeClr val="bg1"/>
                </a:solidFill>
                <a:latin typeface="Calibri" panose="020F0502020204030204" pitchFamily="34" charset="0"/>
                <a:cs typeface="Calibri" panose="020F0502020204030204" pitchFamily="34" charset="0"/>
              </a:rPr>
              <a:t>Save for reference</a:t>
            </a:r>
          </a:p>
          <a:p>
            <a:pPr marL="914400" lvl="1"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Needed for SP-7</a:t>
            </a:r>
          </a:p>
          <a:p>
            <a:pPr marL="914400" lvl="1"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Needed for 1728</a:t>
            </a:r>
          </a:p>
          <a:p>
            <a:pPr marL="914400" lvl="1"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Copy &amp; edit for future programs</a:t>
            </a:r>
          </a:p>
        </p:txBody>
      </p:sp>
      <p:sp>
        <p:nvSpPr>
          <p:cNvPr id="3" name="TextBox 2">
            <a:extLst>
              <a:ext uri="{FF2B5EF4-FFF2-40B4-BE49-F238E27FC236}">
                <a16:creationId xmlns:a16="http://schemas.microsoft.com/office/drawing/2014/main" id="{2CB74065-555D-419B-9C05-1729FA393878}"/>
              </a:ext>
            </a:extLst>
          </p:cNvPr>
          <p:cNvSpPr txBox="1"/>
          <p:nvPr/>
        </p:nvSpPr>
        <p:spPr>
          <a:xfrm>
            <a:off x="600973" y="1993357"/>
            <a:ext cx="5761727" cy="1384995"/>
          </a:xfrm>
          <a:prstGeom prst="rect">
            <a:avLst/>
          </a:prstGeom>
          <a:noFill/>
        </p:spPr>
        <p:txBody>
          <a:bodyPr wrap="square" rtlCol="0">
            <a:spAutoFit/>
          </a:bodyPr>
          <a:lstStyle/>
          <a:p>
            <a:pPr algn="ctr"/>
            <a:r>
              <a:rPr lang="en-US" sz="2800" dirty="0"/>
              <a:t>Order your 10784 from </a:t>
            </a:r>
            <a:r>
              <a:rPr lang="en-US" sz="2800" u="sng" dirty="0">
                <a:solidFill>
                  <a:srgbClr val="415DBA"/>
                </a:solidFill>
              </a:rPr>
              <a:t>kofc.org</a:t>
            </a:r>
          </a:p>
          <a:p>
            <a:pPr algn="ctr"/>
            <a:r>
              <a:rPr lang="en-US" sz="2800" dirty="0"/>
              <a:t>You need your Membership Number and your last name</a:t>
            </a:r>
          </a:p>
        </p:txBody>
      </p:sp>
      <p:pic>
        <p:nvPicPr>
          <p:cNvPr id="5" name="Picture 4">
            <a:extLst>
              <a:ext uri="{FF2B5EF4-FFF2-40B4-BE49-F238E27FC236}">
                <a16:creationId xmlns:a16="http://schemas.microsoft.com/office/drawing/2014/main" id="{1D567911-D4B4-49FD-B084-0F5196BBC14D}"/>
              </a:ext>
            </a:extLst>
          </p:cNvPr>
          <p:cNvPicPr>
            <a:picLocks noChangeAspect="1"/>
          </p:cNvPicPr>
          <p:nvPr/>
        </p:nvPicPr>
        <p:blipFill>
          <a:blip r:embed="rId3"/>
          <a:stretch>
            <a:fillRect/>
          </a:stretch>
        </p:blipFill>
        <p:spPr>
          <a:xfrm>
            <a:off x="6781799" y="1399640"/>
            <a:ext cx="4876757" cy="4718485"/>
          </a:xfrm>
          <a:prstGeom prst="rect">
            <a:avLst/>
          </a:prstGeom>
        </p:spPr>
      </p:pic>
      <p:cxnSp>
        <p:nvCxnSpPr>
          <p:cNvPr id="9" name="Straight Arrow Connector 8">
            <a:extLst>
              <a:ext uri="{FF2B5EF4-FFF2-40B4-BE49-F238E27FC236}">
                <a16:creationId xmlns:a16="http://schemas.microsoft.com/office/drawing/2014/main" id="{657F9D8E-31E4-49B5-A599-33A576519223}"/>
              </a:ext>
            </a:extLst>
          </p:cNvPr>
          <p:cNvCxnSpPr/>
          <p:nvPr/>
        </p:nvCxnSpPr>
        <p:spPr bwMode="auto">
          <a:xfrm>
            <a:off x="4038600" y="3378352"/>
            <a:ext cx="2743199" cy="19556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13451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90E0-9DFC-415A-A0DD-3CB0615CE530}"/>
              </a:ext>
            </a:extLst>
          </p:cNvPr>
          <p:cNvSpPr>
            <a:spLocks noGrp="1"/>
          </p:cNvSpPr>
          <p:nvPr>
            <p:ph type="ctrTitle"/>
          </p:nvPr>
        </p:nvSpPr>
        <p:spPr>
          <a:xfrm>
            <a:off x="914400" y="484187"/>
            <a:ext cx="10363200" cy="658813"/>
          </a:xfrm>
        </p:spPr>
        <p:txBody>
          <a:bodyPr/>
          <a:lstStyle/>
          <a:p>
            <a:r>
              <a:rPr lang="en-US" sz="2800" b="1" dirty="0">
                <a:solidFill>
                  <a:srgbClr val="FFC000"/>
                </a:solidFill>
                <a:latin typeface="Calibri" panose="020F0502020204030204" pitchFamily="34" charset="0"/>
                <a:cs typeface="Calibri" panose="020F0502020204030204" pitchFamily="34" charset="0"/>
              </a:rPr>
              <a:t>10784 Continued</a:t>
            </a:r>
            <a:endParaRPr lang="en-US" sz="2800" dirty="0"/>
          </a:p>
        </p:txBody>
      </p:sp>
      <p:pic>
        <p:nvPicPr>
          <p:cNvPr id="5" name="Picture 4">
            <a:extLst>
              <a:ext uri="{FF2B5EF4-FFF2-40B4-BE49-F238E27FC236}">
                <a16:creationId xmlns:a16="http://schemas.microsoft.com/office/drawing/2014/main" id="{4C4CB698-DBC0-4896-BD0D-D59B4B28E615}"/>
              </a:ext>
            </a:extLst>
          </p:cNvPr>
          <p:cNvPicPr>
            <a:picLocks noChangeAspect="1"/>
          </p:cNvPicPr>
          <p:nvPr/>
        </p:nvPicPr>
        <p:blipFill>
          <a:blip r:embed="rId2"/>
          <a:stretch>
            <a:fillRect/>
          </a:stretch>
        </p:blipFill>
        <p:spPr>
          <a:xfrm>
            <a:off x="1981200" y="1180747"/>
            <a:ext cx="8387582" cy="4496506"/>
          </a:xfrm>
          <a:prstGeom prst="rect">
            <a:avLst/>
          </a:prstGeom>
        </p:spPr>
      </p:pic>
    </p:spTree>
    <p:extLst>
      <p:ext uri="{BB962C8B-B14F-4D97-AF65-F5344CB8AC3E}">
        <p14:creationId xmlns:p14="http://schemas.microsoft.com/office/powerpoint/2010/main" val="4230167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76200"/>
            <a:ext cx="7924800" cy="707886"/>
          </a:xfrm>
          <a:prstGeom prst="rect">
            <a:avLst/>
          </a:prstGeom>
          <a:noFill/>
          <a:ln w="9525">
            <a:noFill/>
            <a:miter lim="800000"/>
            <a:headEnd/>
            <a:tailEnd/>
          </a:ln>
        </p:spPr>
        <p:txBody>
          <a:bodyPr wrap="square">
            <a:spAutoFit/>
          </a:bodyPr>
          <a:lstStyle/>
          <a:p>
            <a:pPr algn="ctr">
              <a:defRPr/>
            </a:pPr>
            <a:r>
              <a:rPr lang="en-US" sz="4000" b="1" dirty="0">
                <a:solidFill>
                  <a:srgbClr val="FFC000"/>
                </a:solidFill>
                <a:latin typeface="Calibri" panose="020F0502020204030204" pitchFamily="34" charset="0"/>
                <a:cs typeface="Calibri" panose="020F0502020204030204" pitchFamily="34" charset="0"/>
              </a:rPr>
              <a:t>Columbian Award (#SP-7)</a:t>
            </a:r>
          </a:p>
        </p:txBody>
      </p:sp>
      <p:sp>
        <p:nvSpPr>
          <p:cNvPr id="7" name="TextBox 6">
            <a:extLst>
              <a:ext uri="{FF2B5EF4-FFF2-40B4-BE49-F238E27FC236}">
                <a16:creationId xmlns:a16="http://schemas.microsoft.com/office/drawing/2014/main" id="{DC1AD322-000C-4EF0-B2F1-709DBA38E64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
        <p:nvSpPr>
          <p:cNvPr id="8" name="TextBox 7">
            <a:extLst>
              <a:ext uri="{FF2B5EF4-FFF2-40B4-BE49-F238E27FC236}">
                <a16:creationId xmlns:a16="http://schemas.microsoft.com/office/drawing/2014/main" id="{D1F6C76B-CA91-46C7-A186-C33BDAC8A824}"/>
              </a:ext>
            </a:extLst>
          </p:cNvPr>
          <p:cNvSpPr txBox="1"/>
          <p:nvPr/>
        </p:nvSpPr>
        <p:spPr>
          <a:xfrm>
            <a:off x="6277872" y="1034359"/>
            <a:ext cx="4237729" cy="3400931"/>
          </a:xfrm>
          <a:prstGeom prst="rect">
            <a:avLst/>
          </a:prstGeom>
          <a:noFill/>
        </p:spPr>
        <p:txBody>
          <a:bodyPr wrap="square">
            <a:spAutoFit/>
          </a:bodyPr>
          <a:lstStyle/>
          <a:p>
            <a:pPr>
              <a:defRPr/>
            </a:pPr>
            <a:r>
              <a:rPr lang="en-US" sz="2800" dirty="0">
                <a:solidFill>
                  <a:schemeClr val="bg1"/>
                </a:solidFill>
                <a:latin typeface="Calibri" panose="020F0502020204030204" pitchFamily="34" charset="0"/>
                <a:cs typeface="Calibri" panose="020F0502020204030204" pitchFamily="34" charset="0"/>
              </a:rPr>
              <a:t>The new SP-7 merges and consolidates the information from 16 Fraternal Program Report Forms (#10784).</a:t>
            </a:r>
          </a:p>
          <a:p>
            <a:pPr marL="457200"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1 line for each form</a:t>
            </a:r>
          </a:p>
          <a:p>
            <a:pPr marL="457200"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Summary information only</a:t>
            </a:r>
          </a:p>
          <a:p>
            <a:pPr>
              <a:defRPr/>
            </a:pPr>
            <a:r>
              <a:rPr lang="en-US" sz="2700" b="1" i="1" dirty="0">
                <a:solidFill>
                  <a:schemeClr val="bg1"/>
                </a:solidFill>
                <a:latin typeface="Calibri" panose="020F0502020204030204" pitchFamily="34" charset="0"/>
                <a:cs typeface="Calibri" panose="020F0502020204030204" pitchFamily="34" charset="0"/>
              </a:rPr>
              <a:t>Submit form annually (June)</a:t>
            </a:r>
          </a:p>
        </p:txBody>
      </p:sp>
      <p:pic>
        <p:nvPicPr>
          <p:cNvPr id="4" name="Picture 3">
            <a:extLst>
              <a:ext uri="{FF2B5EF4-FFF2-40B4-BE49-F238E27FC236}">
                <a16:creationId xmlns:a16="http://schemas.microsoft.com/office/drawing/2014/main" id="{3CD056EE-DA21-476E-B837-A79B70B82B03}"/>
              </a:ext>
            </a:extLst>
          </p:cNvPr>
          <p:cNvPicPr>
            <a:picLocks noChangeAspect="1"/>
          </p:cNvPicPr>
          <p:nvPr/>
        </p:nvPicPr>
        <p:blipFill>
          <a:blip r:embed="rId3"/>
          <a:stretch>
            <a:fillRect/>
          </a:stretch>
        </p:blipFill>
        <p:spPr>
          <a:xfrm>
            <a:off x="2814381" y="793051"/>
            <a:ext cx="6563237" cy="5156829"/>
          </a:xfrm>
          <a:prstGeom prst="rect">
            <a:avLst/>
          </a:prstGeom>
        </p:spPr>
      </p:pic>
    </p:spTree>
    <p:extLst>
      <p:ext uri="{BB962C8B-B14F-4D97-AF65-F5344CB8AC3E}">
        <p14:creationId xmlns:p14="http://schemas.microsoft.com/office/powerpoint/2010/main" val="2446995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76201"/>
            <a:ext cx="7924800" cy="646331"/>
          </a:xfrm>
          <a:prstGeom prst="rect">
            <a:avLst/>
          </a:prstGeom>
          <a:noFill/>
          <a:ln w="9525">
            <a:noFill/>
            <a:miter lim="800000"/>
            <a:headEnd/>
            <a:tailEnd/>
          </a:ln>
        </p:spPr>
        <p:txBody>
          <a:bodyPr wrap="square">
            <a:spAutoFit/>
          </a:bodyPr>
          <a:lstStyle/>
          <a:p>
            <a:pPr algn="ctr">
              <a:defRPr/>
            </a:pPr>
            <a:r>
              <a:rPr lang="en-US" sz="3600" b="1" dirty="0">
                <a:solidFill>
                  <a:srgbClr val="FFC000"/>
                </a:solidFill>
                <a:latin typeface="Calibri" panose="020F0502020204030204" pitchFamily="34" charset="0"/>
                <a:cs typeface="Calibri" panose="020F0502020204030204" pitchFamily="34" charset="0"/>
              </a:rPr>
              <a:t>Fraternal Survey of Activities (#1728)</a:t>
            </a:r>
          </a:p>
        </p:txBody>
      </p:sp>
      <p:sp>
        <p:nvSpPr>
          <p:cNvPr id="7" name="TextBox 6">
            <a:extLst>
              <a:ext uri="{FF2B5EF4-FFF2-40B4-BE49-F238E27FC236}">
                <a16:creationId xmlns:a16="http://schemas.microsoft.com/office/drawing/2014/main" id="{DC1AD322-000C-4EF0-B2F1-709DBA38E64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
        <p:nvSpPr>
          <p:cNvPr id="8" name="TextBox 7">
            <a:extLst>
              <a:ext uri="{FF2B5EF4-FFF2-40B4-BE49-F238E27FC236}">
                <a16:creationId xmlns:a16="http://schemas.microsoft.com/office/drawing/2014/main" id="{D1F6C76B-CA91-46C7-A186-C33BDAC8A824}"/>
              </a:ext>
            </a:extLst>
          </p:cNvPr>
          <p:cNvSpPr txBox="1"/>
          <p:nvPr/>
        </p:nvSpPr>
        <p:spPr>
          <a:xfrm>
            <a:off x="5791201" y="1295400"/>
            <a:ext cx="4745339" cy="4385816"/>
          </a:xfrm>
          <a:prstGeom prst="rect">
            <a:avLst/>
          </a:prstGeom>
          <a:noFill/>
        </p:spPr>
        <p:txBody>
          <a:bodyPr wrap="square">
            <a:spAutoFit/>
          </a:bodyPr>
          <a:lstStyle/>
          <a:p>
            <a:pPr>
              <a:defRPr/>
            </a:pPr>
            <a:r>
              <a:rPr lang="en-US" sz="2800" dirty="0">
                <a:solidFill>
                  <a:schemeClr val="bg1"/>
                </a:solidFill>
                <a:latin typeface="Calibri" panose="020F0502020204030204" pitchFamily="34" charset="0"/>
                <a:cs typeface="Calibri" panose="020F0502020204030204" pitchFamily="34" charset="0"/>
              </a:rPr>
              <a:t>Left side of form:</a:t>
            </a:r>
          </a:p>
          <a:p>
            <a:pPr marL="457200"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Faith, Family, Community &amp; Life</a:t>
            </a:r>
          </a:p>
          <a:p>
            <a:pPr marL="457200"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Consolidates information from forms #10784.</a:t>
            </a:r>
          </a:p>
          <a:p>
            <a:pPr>
              <a:defRPr/>
            </a:pPr>
            <a:endParaRPr lang="en-US" sz="2800" dirty="0">
              <a:solidFill>
                <a:schemeClr val="bg1"/>
              </a:solidFill>
              <a:latin typeface="Calibri" panose="020F0502020204030204" pitchFamily="34" charset="0"/>
              <a:cs typeface="Calibri" panose="020F0502020204030204" pitchFamily="34" charset="0"/>
            </a:endParaRPr>
          </a:p>
          <a:p>
            <a:pPr>
              <a:defRPr/>
            </a:pPr>
            <a:r>
              <a:rPr lang="en-US" sz="2800" dirty="0">
                <a:solidFill>
                  <a:schemeClr val="bg1"/>
                </a:solidFill>
                <a:latin typeface="Calibri" panose="020F0502020204030204" pitchFamily="34" charset="0"/>
                <a:cs typeface="Calibri" panose="020F0502020204030204" pitchFamily="34" charset="0"/>
              </a:rPr>
              <a:t>Right side of form:</a:t>
            </a:r>
          </a:p>
          <a:p>
            <a:pPr marL="457200"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Fraternal Commitment</a:t>
            </a:r>
          </a:p>
          <a:p>
            <a:pPr marL="914400" lvl="1"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Non-program activities</a:t>
            </a:r>
          </a:p>
          <a:p>
            <a:pPr marL="914400" lvl="1"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Council expense section</a:t>
            </a:r>
          </a:p>
          <a:p>
            <a:pPr>
              <a:defRPr/>
            </a:pPr>
            <a:endParaRPr lang="en-US" sz="2400" b="1" i="1" dirty="0">
              <a:solidFill>
                <a:schemeClr val="bg1"/>
              </a:solidFill>
              <a:latin typeface="Calibri" panose="020F0502020204030204" pitchFamily="34" charset="0"/>
              <a:cs typeface="Calibri" panose="020F0502020204030204" pitchFamily="34" charset="0"/>
            </a:endParaRPr>
          </a:p>
          <a:p>
            <a:pPr>
              <a:defRPr/>
            </a:pPr>
            <a:r>
              <a:rPr lang="en-US" sz="2700" b="1" i="1" dirty="0">
                <a:solidFill>
                  <a:schemeClr val="bg1"/>
                </a:solidFill>
                <a:latin typeface="Calibri" panose="020F0502020204030204" pitchFamily="34" charset="0"/>
                <a:cs typeface="Calibri" panose="020F0502020204030204" pitchFamily="34" charset="0"/>
              </a:rPr>
              <a:t>Submit form annually (January)</a:t>
            </a:r>
          </a:p>
        </p:txBody>
      </p:sp>
      <p:pic>
        <p:nvPicPr>
          <p:cNvPr id="4" name="Picture 3">
            <a:extLst>
              <a:ext uri="{FF2B5EF4-FFF2-40B4-BE49-F238E27FC236}">
                <a16:creationId xmlns:a16="http://schemas.microsoft.com/office/drawing/2014/main" id="{0EBCEA34-39B7-47B1-9B79-A38A11C37F72}"/>
              </a:ext>
            </a:extLst>
          </p:cNvPr>
          <p:cNvPicPr>
            <a:picLocks noChangeAspect="1"/>
          </p:cNvPicPr>
          <p:nvPr/>
        </p:nvPicPr>
        <p:blipFill>
          <a:blip r:embed="rId3"/>
          <a:stretch>
            <a:fillRect/>
          </a:stretch>
        </p:blipFill>
        <p:spPr>
          <a:xfrm>
            <a:off x="2228310" y="900801"/>
            <a:ext cx="7924800" cy="4938360"/>
          </a:xfrm>
          <a:prstGeom prst="rect">
            <a:avLst/>
          </a:prstGeom>
        </p:spPr>
      </p:pic>
    </p:spTree>
    <p:extLst>
      <p:ext uri="{BB962C8B-B14F-4D97-AF65-F5344CB8AC3E}">
        <p14:creationId xmlns:p14="http://schemas.microsoft.com/office/powerpoint/2010/main" val="1709320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1874979" y="533401"/>
            <a:ext cx="5562600" cy="769441"/>
          </a:xfrm>
          <a:prstGeom prst="rect">
            <a:avLst/>
          </a:prstGeom>
          <a:noFill/>
          <a:ln w="9525">
            <a:noFill/>
            <a:miter lim="800000"/>
            <a:headEnd/>
            <a:tailEnd/>
          </a:ln>
        </p:spPr>
        <p:txBody>
          <a:bodyPr>
            <a:spAutoFit/>
          </a:bodyPr>
          <a:lstStyle/>
          <a:p>
            <a:pPr algn="ctr"/>
            <a:r>
              <a:rPr lang="en-US" sz="4400" b="1" dirty="0">
                <a:solidFill>
                  <a:srgbClr val="FFC000"/>
                </a:solidFill>
                <a:latin typeface="Calibri" pitchFamily="34" charset="0"/>
              </a:rPr>
              <a:t>Agenda</a:t>
            </a:r>
          </a:p>
        </p:txBody>
      </p:sp>
      <p:sp>
        <p:nvSpPr>
          <p:cNvPr id="5" name="TextBox 4"/>
          <p:cNvSpPr txBox="1"/>
          <p:nvPr/>
        </p:nvSpPr>
        <p:spPr>
          <a:xfrm>
            <a:off x="2362200" y="2286001"/>
            <a:ext cx="7924800" cy="3170099"/>
          </a:xfrm>
          <a:prstGeom prst="rect">
            <a:avLst/>
          </a:prstGeom>
          <a:noFill/>
        </p:spPr>
        <p:txBody>
          <a:bodyPr wrap="square">
            <a:spAutoFit/>
          </a:bodyPr>
          <a:lstStyle/>
          <a:p>
            <a:pPr>
              <a:defRPr/>
            </a:pPr>
            <a:r>
              <a:rPr lang="en-US" sz="3200" b="1" dirty="0"/>
              <a:t>Here are the topics we will cover today:</a:t>
            </a:r>
          </a:p>
          <a:p>
            <a:pPr marL="457200" indent="-457200">
              <a:buFont typeface="Arial" panose="020B0604020202020204" pitchFamily="34" charset="0"/>
              <a:buChar char="•"/>
              <a:defRPr/>
            </a:pPr>
            <a:r>
              <a:rPr lang="en-US" sz="2800" b="1" dirty="0"/>
              <a:t>Overview </a:t>
            </a:r>
            <a:r>
              <a:rPr lang="en-US" sz="2800" dirty="0"/>
              <a:t>– </a:t>
            </a:r>
            <a:r>
              <a:rPr lang="en-US" sz="2400" dirty="0"/>
              <a:t>Program Director Basics</a:t>
            </a:r>
          </a:p>
          <a:p>
            <a:pPr marL="457200" indent="-457200">
              <a:buFont typeface="Arial" panose="020B0604020202020204" pitchFamily="34" charset="0"/>
              <a:buChar char="•"/>
              <a:defRPr/>
            </a:pPr>
            <a:r>
              <a:rPr lang="en-US" sz="2800" b="1" dirty="0"/>
              <a:t>Faith In Action </a:t>
            </a:r>
          </a:p>
          <a:p>
            <a:pPr marL="457200" indent="-457200">
              <a:buFont typeface="Arial" panose="020B0604020202020204" pitchFamily="34" charset="0"/>
              <a:buChar char="•"/>
              <a:defRPr/>
            </a:pPr>
            <a:r>
              <a:rPr lang="en-US" sz="2800" b="1" dirty="0"/>
              <a:t>Supreme Programs </a:t>
            </a:r>
            <a:r>
              <a:rPr lang="en-US" sz="2400" dirty="0"/>
              <a:t>– Faith in Action Categories</a:t>
            </a:r>
          </a:p>
          <a:p>
            <a:pPr marL="457200" indent="-457200">
              <a:buFont typeface="Arial" panose="020B0604020202020204" pitchFamily="34" charset="0"/>
              <a:buChar char="•"/>
              <a:defRPr/>
            </a:pPr>
            <a:r>
              <a:rPr lang="en-US" sz="2800" b="1" dirty="0"/>
              <a:t>Forms</a:t>
            </a:r>
            <a:r>
              <a:rPr lang="en-US" sz="2400" dirty="0"/>
              <a:t> – 10784</a:t>
            </a:r>
          </a:p>
          <a:p>
            <a:pPr marL="457200" indent="-457200">
              <a:buFont typeface="Arial" panose="020B0604020202020204" pitchFamily="34" charset="0"/>
              <a:buChar char="•"/>
              <a:defRPr/>
            </a:pPr>
            <a:r>
              <a:rPr lang="en-US" sz="2800" b="1" dirty="0"/>
              <a:t>Youth Protection Training </a:t>
            </a:r>
            <a:r>
              <a:rPr lang="en-US" sz="2400" dirty="0"/>
              <a:t>– Requirements</a:t>
            </a:r>
          </a:p>
          <a:p>
            <a:pPr marL="457200" indent="-457200">
              <a:buFont typeface="Arial" panose="020B0604020202020204" pitchFamily="34" charset="0"/>
              <a:buChar char="•"/>
              <a:defRPr/>
            </a:pPr>
            <a:r>
              <a:rPr lang="en-US" sz="2800" b="1" dirty="0"/>
              <a:t>Resources</a:t>
            </a:r>
            <a:r>
              <a:rPr lang="en-US" sz="2800" dirty="0"/>
              <a:t> – </a:t>
            </a:r>
            <a:r>
              <a:rPr lang="en-US" sz="2400" dirty="0"/>
              <a:t>Where to go for help when you need it</a:t>
            </a:r>
          </a:p>
        </p:txBody>
      </p:sp>
      <p:pic>
        <p:nvPicPr>
          <p:cNvPr id="4" name="Picture 3">
            <a:extLst>
              <a:ext uri="{FF2B5EF4-FFF2-40B4-BE49-F238E27FC236}">
                <a16:creationId xmlns:a16="http://schemas.microsoft.com/office/drawing/2014/main" id="{72086CD0-9F4A-4744-99E0-AA06AF90C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1" y="228600"/>
            <a:ext cx="1908517" cy="1940150"/>
          </a:xfrm>
          <a:prstGeom prst="rect">
            <a:avLst/>
          </a:prstGeom>
        </p:spPr>
      </p:pic>
      <p:sp>
        <p:nvSpPr>
          <p:cNvPr id="7" name="TextBox 6">
            <a:extLst>
              <a:ext uri="{FF2B5EF4-FFF2-40B4-BE49-F238E27FC236}">
                <a16:creationId xmlns:a16="http://schemas.microsoft.com/office/drawing/2014/main" id="{789B1E5D-246E-4126-A0E5-B4931C8854BE}"/>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54C-065B-44BA-9A33-771505DCBB13}"/>
              </a:ext>
            </a:extLst>
          </p:cNvPr>
          <p:cNvSpPr>
            <a:spLocks noGrp="1"/>
          </p:cNvSpPr>
          <p:nvPr>
            <p:ph type="title"/>
          </p:nvPr>
        </p:nvSpPr>
        <p:spPr>
          <a:xfrm>
            <a:off x="1219200" y="381000"/>
            <a:ext cx="9448800" cy="1143000"/>
          </a:xfrm>
        </p:spPr>
        <p:txBody>
          <a:bodyPr/>
          <a:lstStyle/>
          <a:p>
            <a:r>
              <a:rPr lang="en-US" dirty="0"/>
              <a:t>MI 1 Form Returns</a:t>
            </a:r>
          </a:p>
        </p:txBody>
      </p:sp>
      <p:sp>
        <p:nvSpPr>
          <p:cNvPr id="3" name="Content Placeholder 2">
            <a:extLst>
              <a:ext uri="{FF2B5EF4-FFF2-40B4-BE49-F238E27FC236}">
                <a16:creationId xmlns:a16="http://schemas.microsoft.com/office/drawing/2014/main" id="{020196F2-275C-414C-885D-CBC99FA90290}"/>
              </a:ext>
            </a:extLst>
          </p:cNvPr>
          <p:cNvSpPr>
            <a:spLocks noGrp="1"/>
          </p:cNvSpPr>
          <p:nvPr>
            <p:ph idx="1"/>
          </p:nvPr>
        </p:nvSpPr>
        <p:spPr/>
        <p:txBody>
          <a:bodyPr/>
          <a:lstStyle/>
          <a:p>
            <a:r>
              <a:rPr lang="en-US" dirty="0"/>
              <a:t>Quarterly report due to SDRR </a:t>
            </a:r>
          </a:p>
          <a:p>
            <a:r>
              <a:rPr lang="en-US" dirty="0"/>
              <a:t>If you qualify for Star Council you do not get MI 1 Award</a:t>
            </a:r>
          </a:p>
          <a:p>
            <a:r>
              <a:rPr lang="en-US" dirty="0"/>
              <a:t>Includes Officer Training requirement</a:t>
            </a:r>
          </a:p>
          <a:p>
            <a:r>
              <a:rPr lang="en-US" dirty="0"/>
              <a:t>More details </a:t>
            </a:r>
            <a:r>
              <a:rPr lang="en-US"/>
              <a:t>to follow</a:t>
            </a:r>
          </a:p>
        </p:txBody>
      </p:sp>
    </p:spTree>
    <p:extLst>
      <p:ext uri="{BB962C8B-B14F-4D97-AF65-F5344CB8AC3E}">
        <p14:creationId xmlns:p14="http://schemas.microsoft.com/office/powerpoint/2010/main" val="1228472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54C-065B-44BA-9A33-771505DCBB13}"/>
              </a:ext>
            </a:extLst>
          </p:cNvPr>
          <p:cNvSpPr>
            <a:spLocks noGrp="1"/>
          </p:cNvSpPr>
          <p:nvPr>
            <p:ph type="title"/>
          </p:nvPr>
        </p:nvSpPr>
        <p:spPr>
          <a:xfrm>
            <a:off x="1219200" y="381000"/>
            <a:ext cx="9448800" cy="1143000"/>
          </a:xfrm>
        </p:spPr>
        <p:txBody>
          <a:bodyPr/>
          <a:lstStyle/>
          <a:p>
            <a:pPr marL="0" marR="0" algn="ctr">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Star Council and the Michigan Achievement Award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B9D8989A-4F4E-5AE7-20A5-C22F37A8309B}"/>
              </a:ext>
            </a:extLst>
          </p:cNvPr>
          <p:cNvPicPr>
            <a:picLocks noGrp="1" noChangeAspect="1"/>
          </p:cNvPicPr>
          <p:nvPr>
            <p:ph idx="1"/>
          </p:nvPr>
        </p:nvPicPr>
        <p:blipFill>
          <a:blip r:embed="rId2"/>
          <a:stretch>
            <a:fillRect/>
          </a:stretch>
        </p:blipFill>
        <p:spPr>
          <a:xfrm>
            <a:off x="533400" y="1905000"/>
            <a:ext cx="10900635" cy="3124200"/>
          </a:xfrm>
        </p:spPr>
      </p:pic>
    </p:spTree>
    <p:extLst>
      <p:ext uri="{BB962C8B-B14F-4D97-AF65-F5344CB8AC3E}">
        <p14:creationId xmlns:p14="http://schemas.microsoft.com/office/powerpoint/2010/main" val="3695749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54C-065B-44BA-9A33-771505DCBB13}"/>
              </a:ext>
            </a:extLst>
          </p:cNvPr>
          <p:cNvSpPr>
            <a:spLocks noGrp="1"/>
          </p:cNvSpPr>
          <p:nvPr>
            <p:ph type="title"/>
          </p:nvPr>
        </p:nvSpPr>
        <p:spPr>
          <a:xfrm>
            <a:off x="1219200" y="381000"/>
            <a:ext cx="9448800" cy="1143000"/>
          </a:xfrm>
        </p:spPr>
        <p:txBody>
          <a:bodyPr/>
          <a:lstStyle/>
          <a:p>
            <a:pPr marL="0" marR="0" algn="ctr">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Star Council and the Michigan Achievement Award Continued…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C61A363F-FE86-46DF-DC15-C520E500CC93}"/>
              </a:ext>
            </a:extLst>
          </p:cNvPr>
          <p:cNvPicPr>
            <a:picLocks noGrp="1" noChangeAspect="1"/>
          </p:cNvPicPr>
          <p:nvPr>
            <p:ph idx="1"/>
          </p:nvPr>
        </p:nvPicPr>
        <p:blipFill>
          <a:blip r:embed="rId2"/>
          <a:stretch>
            <a:fillRect/>
          </a:stretch>
        </p:blipFill>
        <p:spPr>
          <a:xfrm>
            <a:off x="940810" y="1524000"/>
            <a:ext cx="10310379" cy="3241732"/>
          </a:xfrm>
        </p:spPr>
      </p:pic>
    </p:spTree>
    <p:extLst>
      <p:ext uri="{BB962C8B-B14F-4D97-AF65-F5344CB8AC3E}">
        <p14:creationId xmlns:p14="http://schemas.microsoft.com/office/powerpoint/2010/main" val="1141075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54C-065B-44BA-9A33-771505DCBB13}"/>
              </a:ext>
            </a:extLst>
          </p:cNvPr>
          <p:cNvSpPr>
            <a:spLocks noGrp="1"/>
          </p:cNvSpPr>
          <p:nvPr>
            <p:ph type="title"/>
          </p:nvPr>
        </p:nvSpPr>
        <p:spPr>
          <a:xfrm>
            <a:off x="1219200" y="381000"/>
            <a:ext cx="9448800" cy="1143000"/>
          </a:xfrm>
        </p:spPr>
        <p:txBody>
          <a:bodyPr/>
          <a:lstStyle/>
          <a:p>
            <a:pPr marL="0" marR="0" algn="ctr">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Star Council and the Michigan Achievement Award Continued…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43B5FB59-5A04-F4AE-4023-ACA2A895CCFA}"/>
              </a:ext>
            </a:extLst>
          </p:cNvPr>
          <p:cNvPicPr>
            <a:picLocks noGrp="1" noChangeAspect="1"/>
          </p:cNvPicPr>
          <p:nvPr>
            <p:ph idx="1"/>
          </p:nvPr>
        </p:nvPicPr>
        <p:blipFill>
          <a:blip r:embed="rId2"/>
          <a:stretch>
            <a:fillRect/>
          </a:stretch>
        </p:blipFill>
        <p:spPr>
          <a:xfrm>
            <a:off x="1981200" y="1441406"/>
            <a:ext cx="9271179" cy="5024708"/>
          </a:xfrm>
        </p:spPr>
      </p:pic>
    </p:spTree>
    <p:extLst>
      <p:ext uri="{BB962C8B-B14F-4D97-AF65-F5344CB8AC3E}">
        <p14:creationId xmlns:p14="http://schemas.microsoft.com/office/powerpoint/2010/main" val="552445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304800"/>
            <a:ext cx="3029920" cy="1446550"/>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Youth Protection</a:t>
            </a:r>
          </a:p>
        </p:txBody>
      </p:sp>
      <p:sp>
        <p:nvSpPr>
          <p:cNvPr id="5" name="TextBox 4"/>
          <p:cNvSpPr txBox="1"/>
          <p:nvPr/>
        </p:nvSpPr>
        <p:spPr>
          <a:xfrm>
            <a:off x="2362200" y="2057401"/>
            <a:ext cx="7924800" cy="3662541"/>
          </a:xfrm>
          <a:prstGeom prst="rect">
            <a:avLst/>
          </a:prstGeom>
          <a:noFill/>
        </p:spPr>
        <p:txBody>
          <a:bodyPr wrap="square">
            <a:spAutoFit/>
          </a:bodyPr>
          <a:lstStyle/>
          <a:p>
            <a:pPr marL="457200" indent="-457200">
              <a:buFont typeface="Arial" panose="020B0604020202020204" pitchFamily="34" charset="0"/>
              <a:buChar char="•"/>
              <a:defRPr/>
            </a:pPr>
            <a:r>
              <a:rPr lang="en-US" sz="2800" b="1" dirty="0">
                <a:solidFill>
                  <a:srgbClr val="415DBA"/>
                </a:solidFill>
              </a:rPr>
              <a:t>Why is this important?</a:t>
            </a:r>
            <a:endParaRPr lang="en-US" sz="2400" dirty="0">
              <a:solidFill>
                <a:srgbClr val="415DBA"/>
              </a:solidFill>
            </a:endParaRPr>
          </a:p>
          <a:p>
            <a:pPr marL="457200" indent="-457200">
              <a:buFont typeface="Arial" panose="020B0604020202020204" pitchFamily="34" charset="0"/>
              <a:buChar char="•"/>
              <a:defRPr/>
            </a:pPr>
            <a:r>
              <a:rPr lang="en-US" sz="2800" b="1" dirty="0">
                <a:solidFill>
                  <a:srgbClr val="415DBA"/>
                </a:solidFill>
              </a:rPr>
              <a:t>Who needs training &amp; what do they need?</a:t>
            </a:r>
            <a:endParaRPr lang="en-US" sz="2400" dirty="0">
              <a:solidFill>
                <a:srgbClr val="415DBA"/>
              </a:solidFill>
            </a:endParaRPr>
          </a:p>
          <a:p>
            <a:pPr marL="457200" indent="-457200">
              <a:buFont typeface="Arial" panose="020B0604020202020204" pitchFamily="34" charset="0"/>
              <a:buChar char="•"/>
              <a:defRPr/>
            </a:pPr>
            <a:r>
              <a:rPr lang="en-US" sz="2800" b="1" dirty="0">
                <a:solidFill>
                  <a:srgbClr val="415DBA"/>
                </a:solidFill>
              </a:rPr>
              <a:t>How to sign up for training</a:t>
            </a:r>
          </a:p>
          <a:p>
            <a:pPr marL="457200" indent="-457200">
              <a:buFont typeface="Arial" panose="020B0604020202020204" pitchFamily="34" charset="0"/>
              <a:buChar char="•"/>
              <a:defRPr/>
            </a:pPr>
            <a:r>
              <a:rPr lang="en-US" sz="2800" b="1" dirty="0">
                <a:solidFill>
                  <a:srgbClr val="415DBA"/>
                </a:solidFill>
              </a:rPr>
              <a:t>Armatus Site</a:t>
            </a:r>
          </a:p>
          <a:p>
            <a:pPr marL="914400" lvl="1" indent="-457200">
              <a:buFont typeface="Arial" panose="020B0604020202020204" pitchFamily="34" charset="0"/>
              <a:buChar char="•"/>
              <a:defRPr/>
            </a:pPr>
            <a:r>
              <a:rPr lang="en-US" sz="2400" b="1" dirty="0">
                <a:solidFill>
                  <a:srgbClr val="415DBA"/>
                </a:solidFill>
              </a:rPr>
              <a:t>Class 1 – Meet Sam</a:t>
            </a:r>
          </a:p>
          <a:p>
            <a:pPr marL="914400" lvl="1" indent="-457200">
              <a:buFont typeface="Arial" panose="020B0604020202020204" pitchFamily="34" charset="0"/>
              <a:buChar char="•"/>
              <a:defRPr/>
            </a:pPr>
            <a:r>
              <a:rPr lang="en-US" sz="2400" b="1" dirty="0">
                <a:solidFill>
                  <a:srgbClr val="415DBA"/>
                </a:solidFill>
              </a:rPr>
              <a:t>Class 2 – Duty to Report</a:t>
            </a:r>
          </a:p>
          <a:p>
            <a:pPr marL="914400" lvl="1" indent="-457200">
              <a:buFont typeface="Arial" panose="020B0604020202020204" pitchFamily="34" charset="0"/>
              <a:buChar char="•"/>
              <a:defRPr/>
            </a:pPr>
            <a:r>
              <a:rPr lang="en-US" sz="2400" b="1" dirty="0">
                <a:solidFill>
                  <a:srgbClr val="415DBA"/>
                </a:solidFill>
              </a:rPr>
              <a:t>Class 3 – KofC Safe Environment Policies</a:t>
            </a:r>
          </a:p>
          <a:p>
            <a:pPr marL="914400" lvl="1" indent="-457200">
              <a:buFont typeface="Arial" panose="020B0604020202020204" pitchFamily="34" charset="0"/>
              <a:buChar char="•"/>
              <a:defRPr/>
            </a:pPr>
            <a:r>
              <a:rPr lang="en-US" sz="2400" b="1" dirty="0">
                <a:solidFill>
                  <a:srgbClr val="415DBA"/>
                </a:solidFill>
              </a:rPr>
              <a:t>Background Check</a:t>
            </a:r>
          </a:p>
          <a:p>
            <a:pPr marL="914400" lvl="1" indent="-457200">
              <a:buFont typeface="Arial" panose="020B0604020202020204" pitchFamily="34" charset="0"/>
              <a:buChar char="•"/>
              <a:defRPr/>
            </a:pPr>
            <a:r>
              <a:rPr lang="en-US" sz="2400" b="1" dirty="0">
                <a:solidFill>
                  <a:srgbClr val="415DBA"/>
                </a:solidFill>
              </a:rPr>
              <a:t>Armatus Administration</a:t>
            </a:r>
            <a:endParaRPr lang="en-US" sz="2400" dirty="0">
              <a:solidFill>
                <a:srgbClr val="415DBA"/>
              </a:solidFill>
            </a:endParaRPr>
          </a:p>
        </p:txBody>
      </p:sp>
      <p:sp>
        <p:nvSpPr>
          <p:cNvPr id="6" name="TextBox 5">
            <a:extLst>
              <a:ext uri="{FF2B5EF4-FFF2-40B4-BE49-F238E27FC236}">
                <a16:creationId xmlns:a16="http://schemas.microsoft.com/office/drawing/2014/main" id="{E2A90830-74F6-474A-B13F-83E80FED5588}"/>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4" name="Picture 3">
            <a:extLst>
              <a:ext uri="{FF2B5EF4-FFF2-40B4-BE49-F238E27FC236}">
                <a16:creationId xmlns:a16="http://schemas.microsoft.com/office/drawing/2014/main" id="{BC61C234-721B-450B-A574-874DA6D75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720" y="255180"/>
            <a:ext cx="5245400" cy="1573620"/>
          </a:xfrm>
          <a:prstGeom prst="rect">
            <a:avLst/>
          </a:prstGeom>
        </p:spPr>
      </p:pic>
    </p:spTree>
    <p:extLst>
      <p:ext uri="{BB962C8B-B14F-4D97-AF65-F5344CB8AC3E}">
        <p14:creationId xmlns:p14="http://schemas.microsoft.com/office/powerpoint/2010/main" val="3214764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546319"/>
            <a:ext cx="4114800" cy="1323439"/>
          </a:xfrm>
          <a:prstGeom prst="rect">
            <a:avLst/>
          </a:prstGeom>
          <a:noFill/>
          <a:ln w="9525">
            <a:noFill/>
            <a:miter lim="800000"/>
            <a:headEnd/>
            <a:tailEnd/>
          </a:ln>
        </p:spPr>
        <p:txBody>
          <a:bodyPr wrap="square">
            <a:spAutoFit/>
          </a:bodyPr>
          <a:lstStyle/>
          <a:p>
            <a:pPr algn="ctr"/>
            <a:r>
              <a:rPr lang="en-US" sz="4000" b="1" dirty="0">
                <a:solidFill>
                  <a:srgbClr val="FFC000"/>
                </a:solidFill>
                <a:latin typeface="Calibri" pitchFamily="34" charset="0"/>
              </a:rPr>
              <a:t>Why is this important?</a:t>
            </a:r>
          </a:p>
        </p:txBody>
      </p:sp>
      <p:sp>
        <p:nvSpPr>
          <p:cNvPr id="7" name="TextBox 6">
            <a:extLst>
              <a:ext uri="{FF2B5EF4-FFF2-40B4-BE49-F238E27FC236}">
                <a16:creationId xmlns:a16="http://schemas.microsoft.com/office/drawing/2014/main" id="{DD19BD50-7EAB-42B5-A39F-32230C748D14}"/>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sp>
        <p:nvSpPr>
          <p:cNvPr id="2" name="TextBox 1">
            <a:extLst>
              <a:ext uri="{FF2B5EF4-FFF2-40B4-BE49-F238E27FC236}">
                <a16:creationId xmlns:a16="http://schemas.microsoft.com/office/drawing/2014/main" id="{0A494768-2511-4892-9CBD-1D4106C4251E}"/>
              </a:ext>
            </a:extLst>
          </p:cNvPr>
          <p:cNvSpPr txBox="1"/>
          <p:nvPr/>
        </p:nvSpPr>
        <p:spPr>
          <a:xfrm>
            <a:off x="2590801" y="1981200"/>
            <a:ext cx="59436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415DBA"/>
                </a:solidFill>
              </a:rPr>
              <a:t>There is no greater priority within the Order than the safety, security and protection of the children and young people who participate in its youth programs.</a:t>
            </a:r>
          </a:p>
          <a:p>
            <a:pPr marL="342900" indent="-342900">
              <a:buFont typeface="Arial" panose="020B0604020202020204" pitchFamily="34" charset="0"/>
              <a:buChar char="•"/>
            </a:pPr>
            <a:r>
              <a:rPr lang="en-US" sz="2400" dirty="0">
                <a:solidFill>
                  <a:srgbClr val="415DBA"/>
                </a:solidFill>
              </a:rPr>
              <a:t>To help ensure the selection of only the best youth leaders for our programs, the Knights of Columbus has instituted the Safe Environment Program.</a:t>
            </a:r>
          </a:p>
        </p:txBody>
      </p:sp>
      <p:pic>
        <p:nvPicPr>
          <p:cNvPr id="4" name="Picture 3">
            <a:extLst>
              <a:ext uri="{FF2B5EF4-FFF2-40B4-BE49-F238E27FC236}">
                <a16:creationId xmlns:a16="http://schemas.microsoft.com/office/drawing/2014/main" id="{C68CF066-696A-42CE-9239-E1FAB060D4DD}"/>
              </a:ext>
            </a:extLst>
          </p:cNvPr>
          <p:cNvPicPr>
            <a:picLocks noChangeAspect="1"/>
          </p:cNvPicPr>
          <p:nvPr/>
        </p:nvPicPr>
        <p:blipFill>
          <a:blip r:embed="rId3"/>
          <a:stretch>
            <a:fillRect/>
          </a:stretch>
        </p:blipFill>
        <p:spPr>
          <a:xfrm>
            <a:off x="8382000" y="907672"/>
            <a:ext cx="2019582" cy="2781688"/>
          </a:xfrm>
          <a:prstGeom prst="rect">
            <a:avLst/>
          </a:prstGeom>
        </p:spPr>
      </p:pic>
    </p:spTree>
    <p:extLst>
      <p:ext uri="{BB962C8B-B14F-4D97-AF65-F5344CB8AC3E}">
        <p14:creationId xmlns:p14="http://schemas.microsoft.com/office/powerpoint/2010/main" val="70347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457200"/>
            <a:ext cx="3737314" cy="1446550"/>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Who needs Training?</a:t>
            </a:r>
          </a:p>
        </p:txBody>
      </p:sp>
      <p:sp>
        <p:nvSpPr>
          <p:cNvPr id="8" name="TextBox 7">
            <a:extLst>
              <a:ext uri="{FF2B5EF4-FFF2-40B4-BE49-F238E27FC236}">
                <a16:creationId xmlns:a16="http://schemas.microsoft.com/office/drawing/2014/main" id="{28DC875A-C2DE-484C-89AC-244810A66391}"/>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graphicFrame>
        <p:nvGraphicFramePr>
          <p:cNvPr id="2" name="Table 1">
            <a:extLst>
              <a:ext uri="{FF2B5EF4-FFF2-40B4-BE49-F238E27FC236}">
                <a16:creationId xmlns:a16="http://schemas.microsoft.com/office/drawing/2014/main" id="{C27EC64D-01B1-49DC-9482-6B15BC312871}"/>
              </a:ext>
            </a:extLst>
          </p:cNvPr>
          <p:cNvGraphicFramePr>
            <a:graphicFrameLocks noGrp="1"/>
          </p:cNvGraphicFramePr>
          <p:nvPr/>
        </p:nvGraphicFramePr>
        <p:xfrm>
          <a:off x="2663487" y="1981200"/>
          <a:ext cx="7547315" cy="3479800"/>
        </p:xfrm>
        <a:graphic>
          <a:graphicData uri="http://schemas.openxmlformats.org/drawingml/2006/table">
            <a:tbl>
              <a:tblPr firstRow="1" bandRow="1">
                <a:tableStyleId>{5C22544A-7EE6-4342-B048-85BDC9FD1C3A}</a:tableStyleId>
              </a:tblPr>
              <a:tblGrid>
                <a:gridCol w="1509463">
                  <a:extLst>
                    <a:ext uri="{9D8B030D-6E8A-4147-A177-3AD203B41FA5}">
                      <a16:colId xmlns:a16="http://schemas.microsoft.com/office/drawing/2014/main" val="2403214287"/>
                    </a:ext>
                  </a:extLst>
                </a:gridCol>
                <a:gridCol w="1509463">
                  <a:extLst>
                    <a:ext uri="{9D8B030D-6E8A-4147-A177-3AD203B41FA5}">
                      <a16:colId xmlns:a16="http://schemas.microsoft.com/office/drawing/2014/main" val="2222263156"/>
                    </a:ext>
                  </a:extLst>
                </a:gridCol>
                <a:gridCol w="1509463">
                  <a:extLst>
                    <a:ext uri="{9D8B030D-6E8A-4147-A177-3AD203B41FA5}">
                      <a16:colId xmlns:a16="http://schemas.microsoft.com/office/drawing/2014/main" val="3466742448"/>
                    </a:ext>
                  </a:extLst>
                </a:gridCol>
                <a:gridCol w="1509463">
                  <a:extLst>
                    <a:ext uri="{9D8B030D-6E8A-4147-A177-3AD203B41FA5}">
                      <a16:colId xmlns:a16="http://schemas.microsoft.com/office/drawing/2014/main" val="1653828539"/>
                    </a:ext>
                  </a:extLst>
                </a:gridCol>
                <a:gridCol w="1509463">
                  <a:extLst>
                    <a:ext uri="{9D8B030D-6E8A-4147-A177-3AD203B41FA5}">
                      <a16:colId xmlns:a16="http://schemas.microsoft.com/office/drawing/2014/main" val="144927423"/>
                    </a:ext>
                  </a:extLst>
                </a:gridCol>
              </a:tblGrid>
              <a:tr h="370840">
                <a:tc>
                  <a:txBody>
                    <a:bodyPr/>
                    <a:lstStyle/>
                    <a:p>
                      <a:pPr algn="ctr"/>
                      <a:r>
                        <a:rPr lang="en-US" b="0" i="0" dirty="0">
                          <a:solidFill>
                            <a:schemeClr val="tx1"/>
                          </a:solidFill>
                        </a:rPr>
                        <a:t>Position</a:t>
                      </a:r>
                    </a:p>
                  </a:txBody>
                  <a:tcPr/>
                </a:tc>
                <a:tc>
                  <a:txBody>
                    <a:bodyPr/>
                    <a:lstStyle/>
                    <a:p>
                      <a:pPr algn="ctr"/>
                      <a:r>
                        <a:rPr lang="en-US" b="0" i="0" dirty="0">
                          <a:solidFill>
                            <a:schemeClr val="tx1"/>
                          </a:solidFill>
                        </a:rPr>
                        <a:t>Meet Sam</a:t>
                      </a:r>
                    </a:p>
                  </a:txBody>
                  <a:tcPr/>
                </a:tc>
                <a:tc>
                  <a:txBody>
                    <a:bodyPr/>
                    <a:lstStyle/>
                    <a:p>
                      <a:pPr algn="ctr"/>
                      <a:r>
                        <a:rPr lang="en-US" b="0" i="0" dirty="0">
                          <a:solidFill>
                            <a:schemeClr val="tx1"/>
                          </a:solidFill>
                        </a:rPr>
                        <a:t>Duty to Report Mandated Reporter</a:t>
                      </a:r>
                    </a:p>
                  </a:txBody>
                  <a:tcPr/>
                </a:tc>
                <a:tc>
                  <a:txBody>
                    <a:bodyPr/>
                    <a:lstStyle/>
                    <a:p>
                      <a:pPr algn="ctr"/>
                      <a:r>
                        <a:rPr lang="en-US" b="0" i="0" dirty="0">
                          <a:solidFill>
                            <a:schemeClr val="tx1"/>
                          </a:solidFill>
                        </a:rPr>
                        <a:t>KofC Safe Environment Policies</a:t>
                      </a:r>
                    </a:p>
                  </a:txBody>
                  <a:tcPr/>
                </a:tc>
                <a:tc>
                  <a:txBody>
                    <a:bodyPr/>
                    <a:lstStyle/>
                    <a:p>
                      <a:pPr algn="ctr"/>
                      <a:r>
                        <a:rPr lang="en-US" b="0" i="0" dirty="0">
                          <a:solidFill>
                            <a:schemeClr val="tx1"/>
                          </a:solidFill>
                        </a:rPr>
                        <a:t>Background Investigation</a:t>
                      </a:r>
                    </a:p>
                  </a:txBody>
                  <a:tcPr/>
                </a:tc>
                <a:extLst>
                  <a:ext uri="{0D108BD9-81ED-4DB2-BD59-A6C34878D82A}">
                    <a16:rowId xmlns:a16="http://schemas.microsoft.com/office/drawing/2014/main" val="2319874306"/>
                  </a:ext>
                </a:extLst>
              </a:tr>
              <a:tr h="370840">
                <a:tc>
                  <a:txBody>
                    <a:bodyPr/>
                    <a:lstStyle/>
                    <a:p>
                      <a:pPr algn="ctr"/>
                      <a:r>
                        <a:rPr lang="en-US" dirty="0"/>
                        <a:t>Grand Knight</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endParaRPr lang="en-US"/>
                    </a:p>
                  </a:txBody>
                  <a:tcPr/>
                </a:tc>
                <a:extLst>
                  <a:ext uri="{0D108BD9-81ED-4DB2-BD59-A6C34878D82A}">
                    <a16:rowId xmlns:a16="http://schemas.microsoft.com/office/drawing/2014/main" val="3542440562"/>
                  </a:ext>
                </a:extLst>
              </a:tr>
              <a:tr h="370840">
                <a:tc>
                  <a:txBody>
                    <a:bodyPr/>
                    <a:lstStyle/>
                    <a:p>
                      <a:pPr algn="ctr"/>
                      <a:r>
                        <a:rPr lang="en-US" dirty="0"/>
                        <a:t>Program Director</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endParaRPr lang="en-US"/>
                    </a:p>
                  </a:txBody>
                  <a:tcPr/>
                </a:tc>
                <a:extLst>
                  <a:ext uri="{0D108BD9-81ED-4DB2-BD59-A6C34878D82A}">
                    <a16:rowId xmlns:a16="http://schemas.microsoft.com/office/drawing/2014/main" val="1638309494"/>
                  </a:ext>
                </a:extLst>
              </a:tr>
              <a:tr h="370840">
                <a:tc>
                  <a:txBody>
                    <a:bodyPr/>
                    <a:lstStyle/>
                    <a:p>
                      <a:pPr algn="ctr"/>
                      <a:r>
                        <a:rPr lang="en-US" dirty="0"/>
                        <a:t>Community Director</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extLst>
                  <a:ext uri="{0D108BD9-81ED-4DB2-BD59-A6C34878D82A}">
                    <a16:rowId xmlns:a16="http://schemas.microsoft.com/office/drawing/2014/main" val="3456219900"/>
                  </a:ext>
                </a:extLst>
              </a:tr>
              <a:tr h="370840">
                <a:tc>
                  <a:txBody>
                    <a:bodyPr/>
                    <a:lstStyle/>
                    <a:p>
                      <a:pPr algn="ctr"/>
                      <a:r>
                        <a:rPr lang="en-US" dirty="0"/>
                        <a:t>Family Director</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extLst>
                  <a:ext uri="{0D108BD9-81ED-4DB2-BD59-A6C34878D82A}">
                    <a16:rowId xmlns:a16="http://schemas.microsoft.com/office/drawing/2014/main" val="3082224823"/>
                  </a:ext>
                </a:extLst>
              </a:tr>
            </a:tbl>
          </a:graphicData>
        </a:graphic>
      </p:graphicFrame>
      <p:pic>
        <p:nvPicPr>
          <p:cNvPr id="9" name="Picture 8">
            <a:extLst>
              <a:ext uri="{FF2B5EF4-FFF2-40B4-BE49-F238E27FC236}">
                <a16:creationId xmlns:a16="http://schemas.microsoft.com/office/drawing/2014/main" id="{8D33B725-9693-4014-9396-71272E053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1"/>
            <a:ext cx="2762250" cy="1719122"/>
          </a:xfrm>
          <a:prstGeom prst="rect">
            <a:avLst/>
          </a:prstGeom>
        </p:spPr>
      </p:pic>
    </p:spTree>
    <p:extLst>
      <p:ext uri="{BB962C8B-B14F-4D97-AF65-F5344CB8AC3E}">
        <p14:creationId xmlns:p14="http://schemas.microsoft.com/office/powerpoint/2010/main" val="125162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667000" y="376535"/>
            <a:ext cx="3810000" cy="1446550"/>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How to sign-up for training</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6" name="Picture 5">
            <a:extLst>
              <a:ext uri="{FF2B5EF4-FFF2-40B4-BE49-F238E27FC236}">
                <a16:creationId xmlns:a16="http://schemas.microsoft.com/office/drawing/2014/main" id="{D16ECE9A-1C19-437A-B659-BF9028F18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780" y="116984"/>
            <a:ext cx="2476500" cy="2092817"/>
          </a:xfrm>
          <a:prstGeom prst="rect">
            <a:avLst/>
          </a:prstGeom>
        </p:spPr>
      </p:pic>
      <p:sp>
        <p:nvSpPr>
          <p:cNvPr id="7" name="Rectangle 6">
            <a:extLst>
              <a:ext uri="{FF2B5EF4-FFF2-40B4-BE49-F238E27FC236}">
                <a16:creationId xmlns:a16="http://schemas.microsoft.com/office/drawing/2014/main" id="{B4A9F521-3609-4A30-937A-9AEE03FD55C9}"/>
              </a:ext>
            </a:extLst>
          </p:cNvPr>
          <p:cNvSpPr/>
          <p:nvPr/>
        </p:nvSpPr>
        <p:spPr bwMode="auto">
          <a:xfrm>
            <a:off x="2514600" y="2743214"/>
            <a:ext cx="2133600" cy="198118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pitchFamily="18" charset="0"/>
              </a:rPr>
              <a:t>Council submits Service Program Personnel (Form 365)</a:t>
            </a:r>
          </a:p>
        </p:txBody>
      </p:sp>
      <p:cxnSp>
        <p:nvCxnSpPr>
          <p:cNvPr id="10" name="Straight Arrow Connector 9">
            <a:extLst>
              <a:ext uri="{FF2B5EF4-FFF2-40B4-BE49-F238E27FC236}">
                <a16:creationId xmlns:a16="http://schemas.microsoft.com/office/drawing/2014/main" id="{9F400F15-1D94-4FEA-B0F6-B50838499BBE}"/>
              </a:ext>
            </a:extLst>
          </p:cNvPr>
          <p:cNvCxnSpPr>
            <a:cxnSpLocks/>
            <a:stCxn id="7" idx="3"/>
            <a:endCxn id="12" idx="1"/>
          </p:cNvCxnSpPr>
          <p:nvPr/>
        </p:nvCxnSpPr>
        <p:spPr bwMode="auto">
          <a:xfrm flipV="1">
            <a:off x="4648200" y="3505208"/>
            <a:ext cx="726780" cy="228599"/>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2" name="Rectangle 11">
            <a:extLst>
              <a:ext uri="{FF2B5EF4-FFF2-40B4-BE49-F238E27FC236}">
                <a16:creationId xmlns:a16="http://schemas.microsoft.com/office/drawing/2014/main" id="{91A57FBB-7AF9-4803-B9D0-4F7957D5F347}"/>
              </a:ext>
            </a:extLst>
          </p:cNvPr>
          <p:cNvSpPr/>
          <p:nvPr/>
        </p:nvSpPr>
        <p:spPr bwMode="auto">
          <a:xfrm>
            <a:off x="5374980" y="2743214"/>
            <a:ext cx="2133600" cy="152398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pitchFamily="18" charset="0"/>
              </a:rPr>
              <a:t>Supreme notifies Praesidium</a:t>
            </a:r>
          </a:p>
        </p:txBody>
      </p:sp>
      <p:cxnSp>
        <p:nvCxnSpPr>
          <p:cNvPr id="13" name="Straight Arrow Connector 12">
            <a:extLst>
              <a:ext uri="{FF2B5EF4-FFF2-40B4-BE49-F238E27FC236}">
                <a16:creationId xmlns:a16="http://schemas.microsoft.com/office/drawing/2014/main" id="{6B990713-4A35-4C86-84B0-70AAB5D72F8C}"/>
              </a:ext>
            </a:extLst>
          </p:cNvPr>
          <p:cNvCxnSpPr/>
          <p:nvPr/>
        </p:nvCxnSpPr>
        <p:spPr bwMode="auto">
          <a:xfrm>
            <a:off x="7508580" y="3505207"/>
            <a:ext cx="685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a:extLst>
              <a:ext uri="{FF2B5EF4-FFF2-40B4-BE49-F238E27FC236}">
                <a16:creationId xmlns:a16="http://schemas.microsoft.com/office/drawing/2014/main" id="{CB463257-61FA-4C47-8B92-508C06801E63}"/>
              </a:ext>
            </a:extLst>
          </p:cNvPr>
          <p:cNvSpPr/>
          <p:nvPr/>
        </p:nvSpPr>
        <p:spPr bwMode="auto">
          <a:xfrm>
            <a:off x="8194380" y="2743208"/>
            <a:ext cx="2133600" cy="152399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pitchFamily="18" charset="0"/>
              </a:rPr>
              <a:t>Praesidium sends e-mail to members for training</a:t>
            </a:r>
          </a:p>
        </p:txBody>
      </p:sp>
    </p:spTree>
    <p:extLst>
      <p:ext uri="{BB962C8B-B14F-4D97-AF65-F5344CB8AC3E}">
        <p14:creationId xmlns:p14="http://schemas.microsoft.com/office/powerpoint/2010/main" val="2384778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12146" y="269668"/>
            <a:ext cx="4036255" cy="1938992"/>
          </a:xfrm>
          <a:prstGeom prst="rect">
            <a:avLst/>
          </a:prstGeom>
          <a:noFill/>
          <a:ln w="9525">
            <a:noFill/>
            <a:miter lim="800000"/>
            <a:headEnd/>
            <a:tailEnd/>
          </a:ln>
        </p:spPr>
        <p:txBody>
          <a:bodyPr wrap="square">
            <a:spAutoFit/>
          </a:bodyPr>
          <a:lstStyle/>
          <a:p>
            <a:pPr algn="ctr"/>
            <a:r>
              <a:rPr lang="en-US" sz="4000" b="1" dirty="0">
                <a:solidFill>
                  <a:srgbClr val="FFC000"/>
                </a:solidFill>
                <a:latin typeface="Calibri" pitchFamily="34" charset="0"/>
              </a:rPr>
              <a:t>Council Submits Service Program Personnel Report</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sp>
        <p:nvSpPr>
          <p:cNvPr id="11" name="TextBox 10">
            <a:extLst>
              <a:ext uri="{FF2B5EF4-FFF2-40B4-BE49-F238E27FC236}">
                <a16:creationId xmlns:a16="http://schemas.microsoft.com/office/drawing/2014/main" id="{7F7F1CD5-5002-4DE1-9B01-DEC502138002}"/>
              </a:ext>
            </a:extLst>
          </p:cNvPr>
          <p:cNvSpPr txBox="1"/>
          <p:nvPr/>
        </p:nvSpPr>
        <p:spPr>
          <a:xfrm>
            <a:off x="2400300" y="2451080"/>
            <a:ext cx="7391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415DBA"/>
                </a:solidFill>
              </a:rPr>
              <a:t>Option 1:  Submit form 365 = Service Program Personnel Report</a:t>
            </a:r>
          </a:p>
          <a:p>
            <a:pPr marL="285750" indent="-285750">
              <a:buFont typeface="Arial" panose="020B0604020202020204" pitchFamily="34" charset="0"/>
              <a:buChar char="•"/>
            </a:pPr>
            <a:r>
              <a:rPr lang="en-US" b="1" dirty="0">
                <a:solidFill>
                  <a:srgbClr val="415DBA"/>
                </a:solidFill>
              </a:rPr>
              <a:t>Option 2: Filling Service Program Personnel via Member Management</a:t>
            </a:r>
          </a:p>
          <a:p>
            <a:endParaRPr lang="en-US" dirty="0">
              <a:solidFill>
                <a:srgbClr val="415DBA"/>
              </a:solidFill>
            </a:endParaRPr>
          </a:p>
          <a:p>
            <a:r>
              <a:rPr lang="en-US" dirty="0">
                <a:solidFill>
                  <a:srgbClr val="415DBA"/>
                </a:solidFill>
              </a:rPr>
              <a:t>Option 2 is preferred for the following reasons:</a:t>
            </a:r>
          </a:p>
          <a:p>
            <a:pPr marL="285750" indent="-285750">
              <a:buFont typeface="Arial" panose="020B0604020202020204" pitchFamily="34" charset="0"/>
              <a:buChar char="•"/>
            </a:pPr>
            <a:r>
              <a:rPr lang="en-US" dirty="0">
                <a:solidFill>
                  <a:srgbClr val="415DBA"/>
                </a:solidFill>
              </a:rPr>
              <a:t>Supreme is notified immediately (nothing needs to be sent to Supreme)</a:t>
            </a:r>
          </a:p>
          <a:p>
            <a:pPr marL="285750" indent="-285750">
              <a:buFont typeface="Arial" panose="020B0604020202020204" pitchFamily="34" charset="0"/>
              <a:buChar char="•"/>
            </a:pPr>
            <a:r>
              <a:rPr lang="en-US" dirty="0">
                <a:solidFill>
                  <a:srgbClr val="415DBA"/>
                </a:solidFill>
              </a:rPr>
              <a:t>Minimizes chance of human error (misplace forms, </a:t>
            </a:r>
            <a:r>
              <a:rPr lang="en-US" dirty="0" err="1">
                <a:solidFill>
                  <a:srgbClr val="415DBA"/>
                </a:solidFill>
              </a:rPr>
              <a:t>etc</a:t>
            </a:r>
            <a:r>
              <a:rPr lang="en-US" dirty="0">
                <a:solidFill>
                  <a:srgbClr val="415DBA"/>
                </a:solidFill>
              </a:rPr>
              <a:t>…)</a:t>
            </a:r>
          </a:p>
          <a:p>
            <a:pPr marL="285750" indent="-285750">
              <a:buFont typeface="Arial" panose="020B0604020202020204" pitchFamily="34" charset="0"/>
              <a:buChar char="•"/>
            </a:pPr>
            <a:endParaRPr lang="en-US" dirty="0">
              <a:solidFill>
                <a:srgbClr val="415DBA"/>
              </a:solidFill>
            </a:endParaRPr>
          </a:p>
          <a:p>
            <a:r>
              <a:rPr lang="en-US" dirty="0">
                <a:solidFill>
                  <a:srgbClr val="415DBA"/>
                </a:solidFill>
              </a:rPr>
              <a:t>Key things to keep in mind:</a:t>
            </a:r>
          </a:p>
          <a:p>
            <a:pPr marL="285750" indent="-285750">
              <a:buFont typeface="Arial" panose="020B0604020202020204" pitchFamily="34" charset="0"/>
              <a:buChar char="•"/>
            </a:pPr>
            <a:r>
              <a:rPr lang="en-US" dirty="0">
                <a:solidFill>
                  <a:srgbClr val="415DBA"/>
                </a:solidFill>
              </a:rPr>
              <a:t>Ensure forms contain accurate and updated e-mail addresses for the members.  (Otherwise, they will not receive the notice to take the training)</a:t>
            </a:r>
          </a:p>
          <a:p>
            <a:pPr marL="285750" indent="-285750">
              <a:buFont typeface="Arial" panose="020B0604020202020204" pitchFamily="34" charset="0"/>
              <a:buChar char="•"/>
            </a:pPr>
            <a:r>
              <a:rPr lang="en-US" dirty="0">
                <a:solidFill>
                  <a:srgbClr val="415DBA"/>
                </a:solidFill>
              </a:rPr>
              <a:t>This form is due August 1</a:t>
            </a:r>
            <a:r>
              <a:rPr lang="en-US" baseline="30000" dirty="0">
                <a:solidFill>
                  <a:srgbClr val="415DBA"/>
                </a:solidFill>
              </a:rPr>
              <a:t>st</a:t>
            </a:r>
            <a:r>
              <a:rPr lang="en-US" dirty="0">
                <a:solidFill>
                  <a:srgbClr val="415DBA"/>
                </a:solidFill>
              </a:rPr>
              <a:t> </a:t>
            </a:r>
          </a:p>
        </p:txBody>
      </p:sp>
      <p:pic>
        <p:nvPicPr>
          <p:cNvPr id="2" name="Picture 1">
            <a:extLst>
              <a:ext uri="{FF2B5EF4-FFF2-40B4-BE49-F238E27FC236}">
                <a16:creationId xmlns:a16="http://schemas.microsoft.com/office/drawing/2014/main" id="{4C602429-07AD-4B01-9AD6-A3CDDF087F0B}"/>
              </a:ext>
            </a:extLst>
          </p:cNvPr>
          <p:cNvPicPr>
            <a:picLocks noChangeAspect="1"/>
          </p:cNvPicPr>
          <p:nvPr/>
        </p:nvPicPr>
        <p:blipFill>
          <a:blip r:embed="rId3"/>
          <a:stretch>
            <a:fillRect/>
          </a:stretch>
        </p:blipFill>
        <p:spPr>
          <a:xfrm>
            <a:off x="8632032" y="168665"/>
            <a:ext cx="1785937" cy="2325667"/>
          </a:xfrm>
          <a:prstGeom prst="rect">
            <a:avLst/>
          </a:prstGeom>
        </p:spPr>
      </p:pic>
      <p:pic>
        <p:nvPicPr>
          <p:cNvPr id="15" name="Picture 14">
            <a:extLst>
              <a:ext uri="{FF2B5EF4-FFF2-40B4-BE49-F238E27FC236}">
                <a16:creationId xmlns:a16="http://schemas.microsoft.com/office/drawing/2014/main" id="{5F43D93F-387E-4256-9DAA-5121C4391BA3}"/>
              </a:ext>
            </a:extLst>
          </p:cNvPr>
          <p:cNvPicPr>
            <a:picLocks noChangeAspect="1"/>
          </p:cNvPicPr>
          <p:nvPr/>
        </p:nvPicPr>
        <p:blipFill>
          <a:blip r:embed="rId4"/>
          <a:stretch>
            <a:fillRect/>
          </a:stretch>
        </p:blipFill>
        <p:spPr>
          <a:xfrm>
            <a:off x="6255583" y="423876"/>
            <a:ext cx="2278819" cy="1784785"/>
          </a:xfrm>
          <a:prstGeom prst="rect">
            <a:avLst/>
          </a:prstGeom>
        </p:spPr>
      </p:pic>
    </p:spTree>
    <p:extLst>
      <p:ext uri="{BB962C8B-B14F-4D97-AF65-F5344CB8AC3E}">
        <p14:creationId xmlns:p14="http://schemas.microsoft.com/office/powerpoint/2010/main" val="388101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62200" y="376535"/>
            <a:ext cx="4800600" cy="1200329"/>
          </a:xfrm>
          <a:prstGeom prst="rect">
            <a:avLst/>
          </a:prstGeom>
          <a:noFill/>
          <a:ln w="9525">
            <a:noFill/>
            <a:miter lim="800000"/>
            <a:headEnd/>
            <a:tailEnd/>
          </a:ln>
        </p:spPr>
        <p:txBody>
          <a:bodyPr wrap="square">
            <a:spAutoFit/>
          </a:bodyPr>
          <a:lstStyle/>
          <a:p>
            <a:pPr algn="ctr"/>
            <a:r>
              <a:rPr lang="en-US" sz="3600" b="1" dirty="0">
                <a:solidFill>
                  <a:srgbClr val="FFC000"/>
                </a:solidFill>
              </a:rPr>
              <a:t>Praesidium sends e-mail to members for training</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6" name="Picture 5">
            <a:extLst>
              <a:ext uri="{FF2B5EF4-FFF2-40B4-BE49-F238E27FC236}">
                <a16:creationId xmlns:a16="http://schemas.microsoft.com/office/drawing/2014/main" id="{D59E2183-DF12-4491-87EB-1938CD7F4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475" y="152400"/>
            <a:ext cx="2447896" cy="1754326"/>
          </a:xfrm>
          <a:prstGeom prst="rect">
            <a:avLst/>
          </a:prstGeom>
        </p:spPr>
      </p:pic>
      <p:pic>
        <p:nvPicPr>
          <p:cNvPr id="7" name="Picture 6">
            <a:extLst>
              <a:ext uri="{FF2B5EF4-FFF2-40B4-BE49-F238E27FC236}">
                <a16:creationId xmlns:a16="http://schemas.microsoft.com/office/drawing/2014/main" id="{40A974C6-1076-4E6D-AD09-138AA2039D43}"/>
              </a:ext>
            </a:extLst>
          </p:cNvPr>
          <p:cNvPicPr>
            <a:picLocks noChangeAspect="1"/>
          </p:cNvPicPr>
          <p:nvPr/>
        </p:nvPicPr>
        <p:blipFill>
          <a:blip r:embed="rId4"/>
          <a:stretch>
            <a:fillRect/>
          </a:stretch>
        </p:blipFill>
        <p:spPr>
          <a:xfrm>
            <a:off x="1828801" y="1882160"/>
            <a:ext cx="4126276" cy="3718541"/>
          </a:xfrm>
          <a:prstGeom prst="rect">
            <a:avLst/>
          </a:prstGeom>
        </p:spPr>
      </p:pic>
      <p:sp>
        <p:nvSpPr>
          <p:cNvPr id="10" name="TextBox 9">
            <a:extLst>
              <a:ext uri="{FF2B5EF4-FFF2-40B4-BE49-F238E27FC236}">
                <a16:creationId xmlns:a16="http://schemas.microsoft.com/office/drawing/2014/main" id="{39CC877F-2EA9-472D-B20C-062D058F1DBC}"/>
              </a:ext>
            </a:extLst>
          </p:cNvPr>
          <p:cNvSpPr txBox="1"/>
          <p:nvPr/>
        </p:nvSpPr>
        <p:spPr>
          <a:xfrm>
            <a:off x="6400800" y="2133600"/>
            <a:ext cx="4800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415DBA"/>
                </a:solidFill>
              </a:rPr>
              <a:t>Click on this link to access the ARMATUS training website.</a:t>
            </a:r>
          </a:p>
          <a:p>
            <a:pPr marL="285750" indent="-285750">
              <a:buFont typeface="Arial" panose="020B0604020202020204" pitchFamily="34" charset="0"/>
              <a:buChar char="•"/>
            </a:pPr>
            <a:r>
              <a:rPr lang="en-US" dirty="0">
                <a:solidFill>
                  <a:srgbClr val="415DBA"/>
                </a:solidFill>
              </a:rPr>
              <a:t>Use your User Name provided here</a:t>
            </a:r>
          </a:p>
          <a:p>
            <a:pPr marL="285750" indent="-285750">
              <a:buFont typeface="Arial" panose="020B0604020202020204" pitchFamily="34" charset="0"/>
              <a:buChar char="•"/>
            </a:pPr>
            <a:r>
              <a:rPr lang="en-US" dirty="0">
                <a:solidFill>
                  <a:srgbClr val="415DBA"/>
                </a:solidFill>
              </a:rPr>
              <a:t>Use the temporary password provided here</a:t>
            </a:r>
          </a:p>
        </p:txBody>
      </p:sp>
      <p:cxnSp>
        <p:nvCxnSpPr>
          <p:cNvPr id="11" name="Straight Arrow Connector 10">
            <a:extLst>
              <a:ext uri="{FF2B5EF4-FFF2-40B4-BE49-F238E27FC236}">
                <a16:creationId xmlns:a16="http://schemas.microsoft.com/office/drawing/2014/main" id="{E2B4BBE3-5EA8-4F06-A01C-B390B09EF981}"/>
              </a:ext>
            </a:extLst>
          </p:cNvPr>
          <p:cNvCxnSpPr>
            <a:cxnSpLocks/>
          </p:cNvCxnSpPr>
          <p:nvPr/>
        </p:nvCxnSpPr>
        <p:spPr bwMode="auto">
          <a:xfrm flipH="1">
            <a:off x="4258235" y="2322098"/>
            <a:ext cx="2338803" cy="1054685"/>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A0E774D-D3A9-4EC7-9864-73C18B2B66A9}"/>
              </a:ext>
            </a:extLst>
          </p:cNvPr>
          <p:cNvCxnSpPr>
            <a:cxnSpLocks/>
          </p:cNvCxnSpPr>
          <p:nvPr/>
        </p:nvCxnSpPr>
        <p:spPr bwMode="auto">
          <a:xfrm flipH="1">
            <a:off x="2895600" y="2898157"/>
            <a:ext cx="3657600" cy="78392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AB681553-DC39-47D4-901C-151B16D93BA9}"/>
              </a:ext>
            </a:extLst>
          </p:cNvPr>
          <p:cNvCxnSpPr>
            <a:cxnSpLocks/>
          </p:cNvCxnSpPr>
          <p:nvPr/>
        </p:nvCxnSpPr>
        <p:spPr bwMode="auto">
          <a:xfrm flipH="1">
            <a:off x="2895600" y="3200400"/>
            <a:ext cx="3657600" cy="61632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69581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2961144"/>
            <a:ext cx="7772400" cy="2677656"/>
          </a:xfrm>
          <a:prstGeom prst="rect">
            <a:avLst/>
          </a:prstGeom>
          <a:noFill/>
        </p:spPr>
        <p:txBody>
          <a:bodyPr wrap="square">
            <a:spAutoFit/>
          </a:bodyPr>
          <a:lstStyle/>
          <a:p>
            <a:pPr marL="514350" indent="-514350">
              <a:buFont typeface="+mj-lt"/>
              <a:buAutoNum type="arabicPeriod"/>
              <a:defRPr/>
            </a:pPr>
            <a:r>
              <a:rPr lang="en-US" sz="2800" dirty="0"/>
              <a:t>Roles &amp; Responsibilities </a:t>
            </a:r>
            <a:r>
              <a:rPr lang="en-US" sz="2400" dirty="0"/>
              <a:t>– Program Director</a:t>
            </a:r>
          </a:p>
          <a:p>
            <a:pPr marL="514350" indent="-514350">
              <a:buFont typeface="+mj-lt"/>
              <a:buAutoNum type="arabicPeriod"/>
              <a:defRPr/>
            </a:pPr>
            <a:r>
              <a:rPr lang="en-US" sz="2800" dirty="0"/>
              <a:t>Right programs </a:t>
            </a:r>
            <a:r>
              <a:rPr lang="en-US" sz="2400" dirty="0"/>
              <a:t>– How to decide “what to do”</a:t>
            </a:r>
          </a:p>
          <a:p>
            <a:pPr marL="514350" indent="-514350">
              <a:buFont typeface="+mj-lt"/>
              <a:buAutoNum type="arabicPeriod"/>
              <a:defRPr/>
            </a:pPr>
            <a:r>
              <a:rPr lang="en-US" sz="2800" dirty="0"/>
              <a:t>Basic steps – </a:t>
            </a:r>
            <a:r>
              <a:rPr lang="en-US" sz="2400" dirty="0"/>
              <a:t>for a successful program</a:t>
            </a:r>
          </a:p>
          <a:p>
            <a:pPr marL="514350" indent="-514350">
              <a:buFont typeface="+mj-lt"/>
              <a:buAutoNum type="arabicPeriod"/>
              <a:defRPr/>
            </a:pPr>
            <a:r>
              <a:rPr lang="en-US" sz="2800" dirty="0"/>
              <a:t>Volunteers </a:t>
            </a:r>
            <a:r>
              <a:rPr lang="en-US" sz="2400" dirty="0"/>
              <a:t>– How to get volunteers?</a:t>
            </a:r>
          </a:p>
          <a:p>
            <a:pPr marL="514350" indent="-514350">
              <a:buFont typeface="+mj-lt"/>
              <a:buAutoNum type="arabicPeriod"/>
              <a:defRPr/>
            </a:pPr>
            <a:r>
              <a:rPr lang="en-US" sz="2800" dirty="0"/>
              <a:t>Relationship – </a:t>
            </a:r>
            <a:r>
              <a:rPr lang="en-US" sz="2400" dirty="0"/>
              <a:t>to Membership &amp; Retention</a:t>
            </a:r>
          </a:p>
          <a:p>
            <a:pPr marL="514350" indent="-514350">
              <a:buFont typeface="+mj-lt"/>
              <a:buAutoNum type="arabicPeriod"/>
              <a:defRPr/>
            </a:pPr>
            <a:r>
              <a:rPr lang="en-US" sz="2800" dirty="0"/>
              <a:t>Awards </a:t>
            </a:r>
            <a:r>
              <a:rPr lang="en-US" sz="2400" dirty="0"/>
              <a:t>– Forms &amp; Recognition</a:t>
            </a:r>
          </a:p>
        </p:txBody>
      </p:sp>
      <p:sp>
        <p:nvSpPr>
          <p:cNvPr id="13314" name="TextBox 2"/>
          <p:cNvSpPr txBox="1">
            <a:spLocks noChangeArrowheads="1"/>
          </p:cNvSpPr>
          <p:nvPr/>
        </p:nvSpPr>
        <p:spPr bwMode="auto">
          <a:xfrm>
            <a:off x="2057400" y="385495"/>
            <a:ext cx="5562600" cy="1261884"/>
          </a:xfrm>
          <a:prstGeom prst="rect">
            <a:avLst/>
          </a:prstGeom>
          <a:noFill/>
          <a:ln w="9525">
            <a:noFill/>
            <a:miter lim="800000"/>
            <a:headEnd/>
            <a:tailEnd/>
          </a:ln>
        </p:spPr>
        <p:txBody>
          <a:bodyPr>
            <a:spAutoFit/>
          </a:bodyPr>
          <a:lstStyle/>
          <a:p>
            <a:pPr algn="ctr"/>
            <a:r>
              <a:rPr lang="en-US" sz="4400" b="1" dirty="0">
                <a:solidFill>
                  <a:srgbClr val="FFC000"/>
                </a:solidFill>
                <a:latin typeface="Calibri" pitchFamily="34" charset="0"/>
              </a:rPr>
              <a:t>Overview</a:t>
            </a:r>
          </a:p>
          <a:p>
            <a:pPr algn="ctr"/>
            <a:r>
              <a:rPr lang="en-US" sz="3200" b="1" i="1" dirty="0">
                <a:solidFill>
                  <a:schemeClr val="bg1"/>
                </a:solidFill>
                <a:latin typeface="Calibri" pitchFamily="34" charset="0"/>
              </a:rPr>
              <a:t>The basics</a:t>
            </a:r>
          </a:p>
        </p:txBody>
      </p:sp>
      <p:pic>
        <p:nvPicPr>
          <p:cNvPr id="4" name="Picture 3">
            <a:extLst>
              <a:ext uri="{FF2B5EF4-FFF2-40B4-BE49-F238E27FC236}">
                <a16:creationId xmlns:a16="http://schemas.microsoft.com/office/drawing/2014/main" id="{F751981E-4AA0-4CA5-8901-59CECA5F1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1" y="314980"/>
            <a:ext cx="2955803" cy="2618842"/>
          </a:xfrm>
          <a:prstGeom prst="rect">
            <a:avLst/>
          </a:prstGeom>
        </p:spPr>
      </p:pic>
      <p:sp>
        <p:nvSpPr>
          <p:cNvPr id="7" name="TextBox 6">
            <a:extLst>
              <a:ext uri="{FF2B5EF4-FFF2-40B4-BE49-F238E27FC236}">
                <a16:creationId xmlns:a16="http://schemas.microsoft.com/office/drawing/2014/main" id="{29FC8FB3-3670-45B9-8406-C68297522AF0}"/>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961751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2B0685-4F5A-4724-8DAF-1CAFCD3EB0BD}"/>
              </a:ext>
            </a:extLst>
          </p:cNvPr>
          <p:cNvPicPr>
            <a:picLocks noChangeAspect="1"/>
          </p:cNvPicPr>
          <p:nvPr/>
        </p:nvPicPr>
        <p:blipFill>
          <a:blip r:embed="rId3"/>
          <a:stretch>
            <a:fillRect/>
          </a:stretch>
        </p:blipFill>
        <p:spPr>
          <a:xfrm>
            <a:off x="6592556" y="1759190"/>
            <a:ext cx="4127580" cy="3802842"/>
          </a:xfrm>
          <a:prstGeom prst="rect">
            <a:avLst/>
          </a:prstGeom>
        </p:spPr>
      </p:pic>
      <p:sp>
        <p:nvSpPr>
          <p:cNvPr id="13314" name="TextBox 2"/>
          <p:cNvSpPr txBox="1">
            <a:spLocks noChangeArrowheads="1"/>
          </p:cNvSpPr>
          <p:nvPr/>
        </p:nvSpPr>
        <p:spPr bwMode="auto">
          <a:xfrm>
            <a:off x="2362200" y="376535"/>
            <a:ext cx="4800600" cy="1446550"/>
          </a:xfrm>
          <a:prstGeom prst="rect">
            <a:avLst/>
          </a:prstGeom>
          <a:noFill/>
          <a:ln w="9525">
            <a:noFill/>
            <a:miter lim="800000"/>
            <a:headEnd/>
            <a:tailEnd/>
          </a:ln>
        </p:spPr>
        <p:txBody>
          <a:bodyPr wrap="square">
            <a:spAutoFit/>
          </a:bodyPr>
          <a:lstStyle/>
          <a:p>
            <a:pPr algn="ctr"/>
            <a:r>
              <a:rPr lang="en-US" sz="4400" b="1" dirty="0">
                <a:solidFill>
                  <a:srgbClr val="FFC000"/>
                </a:solidFill>
              </a:rPr>
              <a:t>E-mail &amp; Login process</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6" name="Picture 5">
            <a:extLst>
              <a:ext uri="{FF2B5EF4-FFF2-40B4-BE49-F238E27FC236}">
                <a16:creationId xmlns:a16="http://schemas.microsoft.com/office/drawing/2014/main" id="{D59E2183-DF12-4491-87EB-1938CD7F4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523" y="152400"/>
            <a:ext cx="2121877" cy="1520679"/>
          </a:xfrm>
          <a:prstGeom prst="rect">
            <a:avLst/>
          </a:prstGeom>
        </p:spPr>
      </p:pic>
      <p:pic>
        <p:nvPicPr>
          <p:cNvPr id="7" name="Picture 6">
            <a:extLst>
              <a:ext uri="{FF2B5EF4-FFF2-40B4-BE49-F238E27FC236}">
                <a16:creationId xmlns:a16="http://schemas.microsoft.com/office/drawing/2014/main" id="{40A974C6-1076-4E6D-AD09-138AA2039D43}"/>
              </a:ext>
            </a:extLst>
          </p:cNvPr>
          <p:cNvPicPr>
            <a:picLocks noChangeAspect="1"/>
          </p:cNvPicPr>
          <p:nvPr/>
        </p:nvPicPr>
        <p:blipFill>
          <a:blip r:embed="rId5"/>
          <a:stretch>
            <a:fillRect/>
          </a:stretch>
        </p:blipFill>
        <p:spPr>
          <a:xfrm>
            <a:off x="1676401" y="1744820"/>
            <a:ext cx="4278676" cy="3855882"/>
          </a:xfrm>
          <a:prstGeom prst="rect">
            <a:avLst/>
          </a:prstGeom>
        </p:spPr>
      </p:pic>
      <p:cxnSp>
        <p:nvCxnSpPr>
          <p:cNvPr id="11" name="Straight Arrow Connector 10">
            <a:extLst>
              <a:ext uri="{FF2B5EF4-FFF2-40B4-BE49-F238E27FC236}">
                <a16:creationId xmlns:a16="http://schemas.microsoft.com/office/drawing/2014/main" id="{E2B4BBE3-5EA8-4F06-A01C-B390B09EF981}"/>
              </a:ext>
            </a:extLst>
          </p:cNvPr>
          <p:cNvCxnSpPr>
            <a:cxnSpLocks/>
          </p:cNvCxnSpPr>
          <p:nvPr/>
        </p:nvCxnSpPr>
        <p:spPr bwMode="auto">
          <a:xfrm flipV="1">
            <a:off x="3886200" y="2747909"/>
            <a:ext cx="2710838" cy="8554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A0E774D-D3A9-4EC7-9864-73C18B2B66A9}"/>
              </a:ext>
            </a:extLst>
          </p:cNvPr>
          <p:cNvCxnSpPr>
            <a:cxnSpLocks/>
          </p:cNvCxnSpPr>
          <p:nvPr/>
        </p:nvCxnSpPr>
        <p:spPr bwMode="auto">
          <a:xfrm>
            <a:off x="3276600" y="4001106"/>
            <a:ext cx="3429000" cy="52704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AB681553-DC39-47D4-901C-151B16D93BA9}"/>
              </a:ext>
            </a:extLst>
          </p:cNvPr>
          <p:cNvCxnSpPr>
            <a:cxnSpLocks/>
          </p:cNvCxnSpPr>
          <p:nvPr/>
        </p:nvCxnSpPr>
        <p:spPr bwMode="auto">
          <a:xfrm>
            <a:off x="3276600" y="4114801"/>
            <a:ext cx="3429000" cy="87111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E51E85E9-414D-4EA0-BCF1-6953A072D3BC}"/>
              </a:ext>
            </a:extLst>
          </p:cNvPr>
          <p:cNvCxnSpPr>
            <a:cxnSpLocks/>
          </p:cNvCxnSpPr>
          <p:nvPr/>
        </p:nvCxnSpPr>
        <p:spPr bwMode="auto">
          <a:xfrm>
            <a:off x="3102455" y="4353186"/>
            <a:ext cx="3429000" cy="1009129"/>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705872F7-9CC5-4DCB-BA73-EFD05376D808}"/>
              </a:ext>
            </a:extLst>
          </p:cNvPr>
          <p:cNvCxnSpPr>
            <a:cxnSpLocks/>
          </p:cNvCxnSpPr>
          <p:nvPr/>
        </p:nvCxnSpPr>
        <p:spPr bwMode="auto">
          <a:xfrm>
            <a:off x="6516646" y="5362314"/>
            <a:ext cx="28559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729368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376535"/>
            <a:ext cx="8153400" cy="707886"/>
          </a:xfrm>
          <a:prstGeom prst="rect">
            <a:avLst/>
          </a:prstGeom>
          <a:noFill/>
          <a:ln w="9525">
            <a:noFill/>
            <a:miter lim="800000"/>
            <a:headEnd/>
            <a:tailEnd/>
          </a:ln>
        </p:spPr>
        <p:txBody>
          <a:bodyPr wrap="square">
            <a:spAutoFit/>
          </a:bodyPr>
          <a:lstStyle/>
          <a:p>
            <a:pPr algn="ctr"/>
            <a:r>
              <a:rPr lang="en-US" sz="4000" b="1" dirty="0">
                <a:solidFill>
                  <a:srgbClr val="FFC000"/>
                </a:solidFill>
                <a:latin typeface="Calibri" pitchFamily="34" charset="0"/>
              </a:rPr>
              <a:t>Armatus Site</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5" name="Picture 4">
            <a:extLst>
              <a:ext uri="{FF2B5EF4-FFF2-40B4-BE49-F238E27FC236}">
                <a16:creationId xmlns:a16="http://schemas.microsoft.com/office/drawing/2014/main" id="{D1C3EBF5-6B90-4CDF-80A3-592773FF0E91}"/>
              </a:ext>
            </a:extLst>
          </p:cNvPr>
          <p:cNvPicPr>
            <a:picLocks noChangeAspect="1"/>
          </p:cNvPicPr>
          <p:nvPr/>
        </p:nvPicPr>
        <p:blipFill>
          <a:blip r:embed="rId3"/>
          <a:stretch>
            <a:fillRect/>
          </a:stretch>
        </p:blipFill>
        <p:spPr>
          <a:xfrm>
            <a:off x="2436648" y="2057403"/>
            <a:ext cx="1847775" cy="1517257"/>
          </a:xfrm>
          <a:prstGeom prst="rect">
            <a:avLst/>
          </a:prstGeom>
        </p:spPr>
      </p:pic>
      <p:pic>
        <p:nvPicPr>
          <p:cNvPr id="7" name="Picture 6">
            <a:extLst>
              <a:ext uri="{FF2B5EF4-FFF2-40B4-BE49-F238E27FC236}">
                <a16:creationId xmlns:a16="http://schemas.microsoft.com/office/drawing/2014/main" id="{6012E9F1-0D76-4531-AEE2-2D2FF7FF359A}"/>
              </a:ext>
            </a:extLst>
          </p:cNvPr>
          <p:cNvPicPr>
            <a:picLocks noChangeAspect="1"/>
          </p:cNvPicPr>
          <p:nvPr/>
        </p:nvPicPr>
        <p:blipFill>
          <a:blip r:embed="rId4"/>
          <a:stretch>
            <a:fillRect/>
          </a:stretch>
        </p:blipFill>
        <p:spPr>
          <a:xfrm>
            <a:off x="2428912" y="3612015"/>
            <a:ext cx="1847775" cy="1615171"/>
          </a:xfrm>
          <a:prstGeom prst="rect">
            <a:avLst/>
          </a:prstGeom>
        </p:spPr>
      </p:pic>
      <p:pic>
        <p:nvPicPr>
          <p:cNvPr id="9" name="Picture 8">
            <a:extLst>
              <a:ext uri="{FF2B5EF4-FFF2-40B4-BE49-F238E27FC236}">
                <a16:creationId xmlns:a16="http://schemas.microsoft.com/office/drawing/2014/main" id="{FE06EA69-812A-4E38-A3B0-BE86924C9458}"/>
              </a:ext>
            </a:extLst>
          </p:cNvPr>
          <p:cNvPicPr>
            <a:picLocks noChangeAspect="1"/>
          </p:cNvPicPr>
          <p:nvPr/>
        </p:nvPicPr>
        <p:blipFill>
          <a:blip r:embed="rId5"/>
          <a:stretch>
            <a:fillRect/>
          </a:stretch>
        </p:blipFill>
        <p:spPr>
          <a:xfrm>
            <a:off x="2436648" y="5189830"/>
            <a:ext cx="1911191" cy="525171"/>
          </a:xfrm>
          <a:prstGeom prst="rect">
            <a:avLst/>
          </a:prstGeom>
        </p:spPr>
      </p:pic>
      <p:sp>
        <p:nvSpPr>
          <p:cNvPr id="13" name="TextBox 12">
            <a:extLst>
              <a:ext uri="{FF2B5EF4-FFF2-40B4-BE49-F238E27FC236}">
                <a16:creationId xmlns:a16="http://schemas.microsoft.com/office/drawing/2014/main" id="{0CF31938-C8CD-4CC9-B3CB-CCA582D72E95}"/>
              </a:ext>
            </a:extLst>
          </p:cNvPr>
          <p:cNvSpPr txBox="1"/>
          <p:nvPr/>
        </p:nvSpPr>
        <p:spPr>
          <a:xfrm>
            <a:off x="4868735" y="1125079"/>
            <a:ext cx="5646866"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415DBA"/>
                </a:solidFill>
              </a:rPr>
              <a:t>Please read</a:t>
            </a:r>
            <a:r>
              <a:rPr lang="en-US" sz="2000" dirty="0">
                <a:solidFill>
                  <a:srgbClr val="415DBA"/>
                </a:solidFill>
              </a:rPr>
              <a:t> as this explains why this is so important.</a:t>
            </a:r>
          </a:p>
          <a:p>
            <a:pPr marL="342900" indent="-342900">
              <a:buFont typeface="+mj-lt"/>
              <a:buAutoNum type="arabicPeriod"/>
            </a:pPr>
            <a:r>
              <a:rPr lang="en-US" sz="2000" b="1" dirty="0">
                <a:solidFill>
                  <a:srgbClr val="415DBA"/>
                </a:solidFill>
              </a:rPr>
              <a:t>Meet Sam </a:t>
            </a:r>
            <a:r>
              <a:rPr lang="en-US" sz="2000" dirty="0">
                <a:solidFill>
                  <a:srgbClr val="415DBA"/>
                </a:solidFill>
              </a:rPr>
              <a:t>– This is the first (of 3) classes.  Click on Meet Sam to take this class.</a:t>
            </a:r>
          </a:p>
          <a:p>
            <a:pPr marL="342900" indent="-342900">
              <a:buFont typeface="+mj-lt"/>
              <a:buAutoNum type="arabicPeriod"/>
            </a:pPr>
            <a:r>
              <a:rPr lang="en-US" sz="2000" b="1" dirty="0">
                <a:solidFill>
                  <a:srgbClr val="415DBA"/>
                </a:solidFill>
              </a:rPr>
              <a:t>Duty To Report </a:t>
            </a:r>
            <a:r>
              <a:rPr lang="en-US" sz="2000" dirty="0">
                <a:solidFill>
                  <a:srgbClr val="415DBA"/>
                </a:solidFill>
              </a:rPr>
              <a:t>– This is the second (of 3) classes.  Click on Duty To Report to take this class.</a:t>
            </a:r>
          </a:p>
          <a:p>
            <a:pPr marL="342900" indent="-342900">
              <a:buFont typeface="+mj-lt"/>
              <a:buAutoNum type="arabicPeriod"/>
            </a:pPr>
            <a:r>
              <a:rPr lang="en-US" sz="2000" b="1" dirty="0">
                <a:solidFill>
                  <a:srgbClr val="415DBA"/>
                </a:solidFill>
              </a:rPr>
              <a:t>KofC Save Environment Policy </a:t>
            </a:r>
            <a:r>
              <a:rPr lang="en-US" sz="2000" dirty="0">
                <a:solidFill>
                  <a:srgbClr val="415DBA"/>
                </a:solidFill>
              </a:rPr>
              <a:t>– This is the third (of 3) classes.  Click on KofC Save Environment Policy to take this class.</a:t>
            </a:r>
          </a:p>
          <a:p>
            <a:pPr marL="342900" indent="-342900">
              <a:buFont typeface="+mj-lt"/>
              <a:buAutoNum type="arabicPeriod"/>
            </a:pPr>
            <a:r>
              <a:rPr lang="en-US" sz="2000" b="1" dirty="0">
                <a:solidFill>
                  <a:srgbClr val="415DBA"/>
                </a:solidFill>
              </a:rPr>
              <a:t>Background Check </a:t>
            </a:r>
            <a:r>
              <a:rPr lang="en-US" sz="2000" dirty="0">
                <a:solidFill>
                  <a:srgbClr val="415DBA"/>
                </a:solidFill>
              </a:rPr>
              <a:t>(not shown here) must also be selected by all Community Directors &amp; Family Directors.</a:t>
            </a:r>
          </a:p>
          <a:p>
            <a:pPr marL="285750" indent="-285750">
              <a:buFont typeface="Arial" panose="020B0604020202020204" pitchFamily="34" charset="0"/>
              <a:buChar char="•"/>
            </a:pPr>
            <a:r>
              <a:rPr lang="en-US" sz="2000" b="1" dirty="0">
                <a:solidFill>
                  <a:srgbClr val="415DBA"/>
                </a:solidFill>
              </a:rPr>
              <a:t>Armatus Administration </a:t>
            </a:r>
            <a:r>
              <a:rPr lang="en-US" sz="2000" dirty="0">
                <a:solidFill>
                  <a:srgbClr val="415DBA"/>
                </a:solidFill>
              </a:rPr>
              <a:t>is a very useful tool for Grand Knights to use to monitor the training progress of council members.</a:t>
            </a:r>
          </a:p>
        </p:txBody>
      </p:sp>
      <p:cxnSp>
        <p:nvCxnSpPr>
          <p:cNvPr id="14" name="Straight Arrow Connector 13">
            <a:extLst>
              <a:ext uri="{FF2B5EF4-FFF2-40B4-BE49-F238E27FC236}">
                <a16:creationId xmlns:a16="http://schemas.microsoft.com/office/drawing/2014/main" id="{AFB31FD6-0FB8-4CBC-AA07-935DA5258BFB}"/>
              </a:ext>
            </a:extLst>
          </p:cNvPr>
          <p:cNvCxnSpPr>
            <a:cxnSpLocks/>
          </p:cNvCxnSpPr>
          <p:nvPr/>
        </p:nvCxnSpPr>
        <p:spPr bwMode="auto">
          <a:xfrm flipH="1">
            <a:off x="4347838" y="1371600"/>
            <a:ext cx="520898"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8BF2EAB9-EF38-4A70-964D-FEEBEB3B5C2F}"/>
              </a:ext>
            </a:extLst>
          </p:cNvPr>
          <p:cNvCxnSpPr>
            <a:cxnSpLocks/>
          </p:cNvCxnSpPr>
          <p:nvPr/>
        </p:nvCxnSpPr>
        <p:spPr bwMode="auto">
          <a:xfrm flipH="1">
            <a:off x="3200400" y="1905000"/>
            <a:ext cx="1668336" cy="1219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C8283967-F2FC-4D26-A4C4-2BAC75984556}"/>
              </a:ext>
            </a:extLst>
          </p:cNvPr>
          <p:cNvCxnSpPr>
            <a:cxnSpLocks/>
          </p:cNvCxnSpPr>
          <p:nvPr/>
        </p:nvCxnSpPr>
        <p:spPr bwMode="auto">
          <a:xfrm flipH="1">
            <a:off x="3200400" y="2514600"/>
            <a:ext cx="1668336" cy="1219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79CCC4C-A988-4D33-B636-8A961B89DA01}"/>
              </a:ext>
            </a:extLst>
          </p:cNvPr>
          <p:cNvCxnSpPr>
            <a:cxnSpLocks/>
          </p:cNvCxnSpPr>
          <p:nvPr/>
        </p:nvCxnSpPr>
        <p:spPr bwMode="auto">
          <a:xfrm flipH="1">
            <a:off x="3200400" y="3124200"/>
            <a:ext cx="1668336" cy="1600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A0348FB5-C923-4BF4-B28A-93679742FDC6}"/>
              </a:ext>
            </a:extLst>
          </p:cNvPr>
          <p:cNvCxnSpPr>
            <a:cxnSpLocks/>
          </p:cNvCxnSpPr>
          <p:nvPr/>
        </p:nvCxnSpPr>
        <p:spPr bwMode="auto">
          <a:xfrm flipH="1">
            <a:off x="3352800" y="4953000"/>
            <a:ext cx="1515936" cy="381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4" name="Picture 3">
            <a:extLst>
              <a:ext uri="{FF2B5EF4-FFF2-40B4-BE49-F238E27FC236}">
                <a16:creationId xmlns:a16="http://schemas.microsoft.com/office/drawing/2014/main" id="{3152243F-3105-4094-8307-11F6F8CD8E86}"/>
              </a:ext>
            </a:extLst>
          </p:cNvPr>
          <p:cNvPicPr>
            <a:picLocks noChangeAspect="1"/>
          </p:cNvPicPr>
          <p:nvPr/>
        </p:nvPicPr>
        <p:blipFill>
          <a:blip r:embed="rId6"/>
          <a:stretch>
            <a:fillRect/>
          </a:stretch>
        </p:blipFill>
        <p:spPr>
          <a:xfrm>
            <a:off x="2436648" y="594560"/>
            <a:ext cx="1865470" cy="1451359"/>
          </a:xfrm>
          <a:prstGeom prst="rect">
            <a:avLst/>
          </a:prstGeom>
        </p:spPr>
      </p:pic>
    </p:spTree>
    <p:extLst>
      <p:ext uri="{BB962C8B-B14F-4D97-AF65-F5344CB8AC3E}">
        <p14:creationId xmlns:p14="http://schemas.microsoft.com/office/powerpoint/2010/main" val="3706052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62200" y="167086"/>
            <a:ext cx="6480514"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Training Certificate</a:t>
            </a:r>
          </a:p>
        </p:txBody>
      </p:sp>
      <p:sp>
        <p:nvSpPr>
          <p:cNvPr id="8" name="TextBox 7">
            <a:extLst>
              <a:ext uri="{FF2B5EF4-FFF2-40B4-BE49-F238E27FC236}">
                <a16:creationId xmlns:a16="http://schemas.microsoft.com/office/drawing/2014/main" id="{28DC875A-C2DE-484C-89AC-244810A66391}"/>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sp>
        <p:nvSpPr>
          <p:cNvPr id="14" name="Content Placeholder 2">
            <a:extLst>
              <a:ext uri="{FF2B5EF4-FFF2-40B4-BE49-F238E27FC236}">
                <a16:creationId xmlns:a16="http://schemas.microsoft.com/office/drawing/2014/main" id="{EB2875DD-A8EB-4E8C-8591-651B26622C7B}"/>
              </a:ext>
            </a:extLst>
          </p:cNvPr>
          <p:cNvSpPr txBox="1">
            <a:spLocks/>
          </p:cNvSpPr>
          <p:nvPr/>
        </p:nvSpPr>
        <p:spPr bwMode="auto">
          <a:xfrm>
            <a:off x="2346960" y="1257201"/>
            <a:ext cx="3406141" cy="2171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bg1"/>
                </a:solidFill>
                <a:latin typeface="+mn-lt"/>
                <a:ea typeface="+mn-ea"/>
                <a:cs typeface="+mn-cs"/>
              </a:defRPr>
            </a:lvl1pPr>
            <a:lvl2pPr marL="457200" indent="0" algn="ctr" rtl="0" eaLnBrk="1" fontAlgn="base" hangingPunct="1">
              <a:spcBef>
                <a:spcPct val="20000"/>
              </a:spcBef>
              <a:spcAft>
                <a:spcPct val="0"/>
              </a:spcAft>
              <a:buNone/>
              <a:defRPr sz="2800">
                <a:solidFill>
                  <a:schemeClr val="bg1"/>
                </a:solidFill>
                <a:latin typeface="+mn-lt"/>
              </a:defRPr>
            </a:lvl2pPr>
            <a:lvl3pPr marL="914400" indent="0" algn="ctr" rtl="0" eaLnBrk="1" fontAlgn="base" hangingPunct="1">
              <a:spcBef>
                <a:spcPct val="20000"/>
              </a:spcBef>
              <a:spcAft>
                <a:spcPct val="0"/>
              </a:spcAft>
              <a:buNone/>
              <a:defRPr sz="2400">
                <a:solidFill>
                  <a:schemeClr val="bg1"/>
                </a:solidFill>
                <a:latin typeface="+mn-lt"/>
              </a:defRPr>
            </a:lvl3pPr>
            <a:lvl4pPr marL="1371600" indent="0" algn="ctr" rtl="0" eaLnBrk="1" fontAlgn="base" hangingPunct="1">
              <a:spcBef>
                <a:spcPct val="20000"/>
              </a:spcBef>
              <a:spcAft>
                <a:spcPct val="0"/>
              </a:spcAft>
              <a:buNone/>
              <a:defRPr sz="2000">
                <a:solidFill>
                  <a:schemeClr val="bg1"/>
                </a:solidFill>
                <a:latin typeface="+mn-lt"/>
              </a:defRPr>
            </a:lvl4pPr>
            <a:lvl5pPr marL="1828800" indent="0" algn="ctr" rtl="0" eaLnBrk="1" fontAlgn="base" hangingPunct="1">
              <a:spcBef>
                <a:spcPct val="20000"/>
              </a:spcBef>
              <a:spcAft>
                <a:spcPct val="0"/>
              </a:spcAft>
              <a:buNone/>
              <a:defRPr sz="2000">
                <a:solidFill>
                  <a:schemeClr val="bg1"/>
                </a:solidFill>
                <a:latin typeface="+mn-lt"/>
              </a:defRPr>
            </a:lvl5pPr>
            <a:lvl6pPr marL="2286000" indent="0" algn="ctr" rtl="0" eaLnBrk="1" fontAlgn="base" hangingPunct="1">
              <a:spcBef>
                <a:spcPct val="20000"/>
              </a:spcBef>
              <a:spcAft>
                <a:spcPct val="0"/>
              </a:spcAft>
              <a:buNone/>
              <a:defRPr sz="2000">
                <a:solidFill>
                  <a:schemeClr val="bg1"/>
                </a:solidFill>
                <a:latin typeface="+mn-lt"/>
              </a:defRPr>
            </a:lvl6pPr>
            <a:lvl7pPr marL="2743200" indent="0" algn="ctr" rtl="0" eaLnBrk="1" fontAlgn="base" hangingPunct="1">
              <a:spcBef>
                <a:spcPct val="20000"/>
              </a:spcBef>
              <a:spcAft>
                <a:spcPct val="0"/>
              </a:spcAft>
              <a:buNone/>
              <a:defRPr sz="2000">
                <a:solidFill>
                  <a:schemeClr val="bg1"/>
                </a:solidFill>
                <a:latin typeface="+mn-lt"/>
              </a:defRPr>
            </a:lvl7pPr>
            <a:lvl8pPr marL="3200400" indent="0" algn="ctr" rtl="0" eaLnBrk="1" fontAlgn="base" hangingPunct="1">
              <a:spcBef>
                <a:spcPct val="20000"/>
              </a:spcBef>
              <a:spcAft>
                <a:spcPct val="0"/>
              </a:spcAft>
              <a:buNone/>
              <a:defRPr sz="2000">
                <a:solidFill>
                  <a:schemeClr val="bg1"/>
                </a:solidFill>
                <a:latin typeface="+mn-lt"/>
              </a:defRPr>
            </a:lvl8pPr>
            <a:lvl9pPr marL="3657600" indent="0" algn="ctr" rtl="0" eaLnBrk="1" fontAlgn="base" hangingPunct="1">
              <a:spcBef>
                <a:spcPct val="20000"/>
              </a:spcBef>
              <a:spcAft>
                <a:spcPct val="0"/>
              </a:spcAft>
              <a:buNone/>
              <a:defRPr sz="2000">
                <a:solidFill>
                  <a:schemeClr val="bg1"/>
                </a:solidFill>
                <a:latin typeface="+mn-lt"/>
              </a:defRPr>
            </a:lvl9pPr>
          </a:lstStyle>
          <a:p>
            <a:r>
              <a:rPr lang="en-US" kern="0" dirty="0">
                <a:solidFill>
                  <a:srgbClr val="415DBA"/>
                </a:solidFill>
              </a:rPr>
              <a:t>Print or save your course completion certificate</a:t>
            </a:r>
          </a:p>
        </p:txBody>
      </p:sp>
      <p:pic>
        <p:nvPicPr>
          <p:cNvPr id="16" name="Picture 2">
            <a:extLst>
              <a:ext uri="{FF2B5EF4-FFF2-40B4-BE49-F238E27FC236}">
                <a16:creationId xmlns:a16="http://schemas.microsoft.com/office/drawing/2014/main" id="{DEC44826-C238-4846-B240-F9B4FBF04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0484">
            <a:off x="6422598" y="1078362"/>
            <a:ext cx="3033344" cy="43457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Rectangle 19">
            <a:extLst>
              <a:ext uri="{FF2B5EF4-FFF2-40B4-BE49-F238E27FC236}">
                <a16:creationId xmlns:a16="http://schemas.microsoft.com/office/drawing/2014/main" id="{B4A6BCF3-C2CB-4DDA-8141-52B357C98C6C}"/>
              </a:ext>
            </a:extLst>
          </p:cNvPr>
          <p:cNvSpPr/>
          <p:nvPr/>
        </p:nvSpPr>
        <p:spPr>
          <a:xfrm rot="261391">
            <a:off x="7283803" y="1813316"/>
            <a:ext cx="1310935" cy="16321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i="1" dirty="0">
                <a:latin typeface="Albertus MT" pitchFamily="18" charset="0"/>
              </a:rPr>
              <a:t>Your Name Here</a:t>
            </a:r>
          </a:p>
        </p:txBody>
      </p:sp>
    </p:spTree>
    <p:extLst>
      <p:ext uri="{BB962C8B-B14F-4D97-AF65-F5344CB8AC3E}">
        <p14:creationId xmlns:p14="http://schemas.microsoft.com/office/powerpoint/2010/main" val="2171454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3048000" y="228601"/>
            <a:ext cx="6553200"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Armatus Administration</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2" name="Picture 1">
            <a:extLst>
              <a:ext uri="{FF2B5EF4-FFF2-40B4-BE49-F238E27FC236}">
                <a16:creationId xmlns:a16="http://schemas.microsoft.com/office/drawing/2014/main" id="{4CD82B67-5C75-4B52-9571-5923F139E0A1}"/>
              </a:ext>
            </a:extLst>
          </p:cNvPr>
          <p:cNvPicPr>
            <a:picLocks noChangeAspect="1"/>
          </p:cNvPicPr>
          <p:nvPr/>
        </p:nvPicPr>
        <p:blipFill>
          <a:blip r:embed="rId3"/>
          <a:stretch>
            <a:fillRect/>
          </a:stretch>
        </p:blipFill>
        <p:spPr>
          <a:xfrm>
            <a:off x="4572001" y="990601"/>
            <a:ext cx="3362325" cy="923925"/>
          </a:xfrm>
          <a:prstGeom prst="rect">
            <a:avLst/>
          </a:prstGeom>
        </p:spPr>
      </p:pic>
      <p:pic>
        <p:nvPicPr>
          <p:cNvPr id="6" name="Picture 5">
            <a:extLst>
              <a:ext uri="{FF2B5EF4-FFF2-40B4-BE49-F238E27FC236}">
                <a16:creationId xmlns:a16="http://schemas.microsoft.com/office/drawing/2014/main" id="{EA7CBCAA-9301-403A-8E77-2F56A6F324C2}"/>
              </a:ext>
            </a:extLst>
          </p:cNvPr>
          <p:cNvPicPr>
            <a:picLocks noChangeAspect="1"/>
          </p:cNvPicPr>
          <p:nvPr/>
        </p:nvPicPr>
        <p:blipFill>
          <a:blip r:embed="rId4"/>
          <a:stretch>
            <a:fillRect/>
          </a:stretch>
        </p:blipFill>
        <p:spPr>
          <a:xfrm>
            <a:off x="2381250" y="2069902"/>
            <a:ext cx="4838700" cy="3629025"/>
          </a:xfrm>
          <a:prstGeom prst="rect">
            <a:avLst/>
          </a:prstGeom>
        </p:spPr>
      </p:pic>
      <p:sp>
        <p:nvSpPr>
          <p:cNvPr id="9" name="TextBox 8">
            <a:extLst>
              <a:ext uri="{FF2B5EF4-FFF2-40B4-BE49-F238E27FC236}">
                <a16:creationId xmlns:a16="http://schemas.microsoft.com/office/drawing/2014/main" id="{FFE8FEFE-9C68-4DE4-9621-F645413970CD}"/>
              </a:ext>
            </a:extLst>
          </p:cNvPr>
          <p:cNvSpPr txBox="1"/>
          <p:nvPr/>
        </p:nvSpPr>
        <p:spPr>
          <a:xfrm>
            <a:off x="7219951" y="2069901"/>
            <a:ext cx="3362325"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415DBA"/>
                </a:solidFill>
              </a:rPr>
              <a:t>Click on this link to see the current course status of everyone who is registered for training in your council.</a:t>
            </a:r>
          </a:p>
          <a:p>
            <a:pPr marL="285750" indent="-285750">
              <a:buFont typeface="Arial" panose="020B0604020202020204" pitchFamily="34" charset="0"/>
              <a:buChar char="•"/>
            </a:pPr>
            <a:endParaRPr lang="en-US" dirty="0">
              <a:solidFill>
                <a:srgbClr val="415DBA"/>
              </a:solidFill>
            </a:endParaRPr>
          </a:p>
          <a:p>
            <a:r>
              <a:rPr lang="en-US" dirty="0">
                <a:solidFill>
                  <a:srgbClr val="415DBA"/>
                </a:solidFill>
              </a:rPr>
              <a:t>Note:  If you left a position blank on your Service Program Personnel report, the person will NOT show up on this report.  So, even if this report says all classes are complete, your council may not be complete.</a:t>
            </a:r>
          </a:p>
        </p:txBody>
      </p:sp>
      <p:cxnSp>
        <p:nvCxnSpPr>
          <p:cNvPr id="10" name="Straight Arrow Connector 9">
            <a:extLst>
              <a:ext uri="{FF2B5EF4-FFF2-40B4-BE49-F238E27FC236}">
                <a16:creationId xmlns:a16="http://schemas.microsoft.com/office/drawing/2014/main" id="{AEF322D7-EBF4-4E17-A44C-17D3EEDC6E33}"/>
              </a:ext>
            </a:extLst>
          </p:cNvPr>
          <p:cNvCxnSpPr>
            <a:cxnSpLocks/>
          </p:cNvCxnSpPr>
          <p:nvPr/>
        </p:nvCxnSpPr>
        <p:spPr bwMode="auto">
          <a:xfrm flipH="1">
            <a:off x="4419600" y="2261726"/>
            <a:ext cx="2971800" cy="185947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62701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438400" y="533401"/>
            <a:ext cx="5304528" cy="1877437"/>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Resources</a:t>
            </a:r>
          </a:p>
          <a:p>
            <a:r>
              <a:rPr lang="en-US" sz="2400" b="1" i="1" dirty="0">
                <a:solidFill>
                  <a:srgbClr val="415DBA"/>
                </a:solidFill>
              </a:rPr>
              <a:t>You don’t have to “know” everything.</a:t>
            </a:r>
            <a:br>
              <a:rPr lang="en-US" sz="2400" b="1" i="1" dirty="0">
                <a:solidFill>
                  <a:srgbClr val="415DBA"/>
                </a:solidFill>
              </a:rPr>
            </a:br>
            <a:r>
              <a:rPr lang="en-US" sz="2400" b="1" i="1" dirty="0">
                <a:solidFill>
                  <a:srgbClr val="415DBA"/>
                </a:solidFill>
              </a:rPr>
              <a:t>You just need to “know” where to find the answers</a:t>
            </a:r>
            <a:endParaRPr lang="en-US" sz="2400" b="1" dirty="0">
              <a:solidFill>
                <a:srgbClr val="415DBA"/>
              </a:solidFill>
              <a:latin typeface="Calibri" pitchFamily="34" charset="0"/>
            </a:endParaRPr>
          </a:p>
        </p:txBody>
      </p:sp>
      <p:pic>
        <p:nvPicPr>
          <p:cNvPr id="3" name="Picture 2">
            <a:extLst>
              <a:ext uri="{FF2B5EF4-FFF2-40B4-BE49-F238E27FC236}">
                <a16:creationId xmlns:a16="http://schemas.microsoft.com/office/drawing/2014/main" id="{37EA6197-A760-4E3D-BF60-106F1DEB7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971" y="228600"/>
            <a:ext cx="2133600" cy="2286000"/>
          </a:xfrm>
          <a:prstGeom prst="rect">
            <a:avLst/>
          </a:prstGeom>
        </p:spPr>
      </p:pic>
      <p:sp>
        <p:nvSpPr>
          <p:cNvPr id="9" name="Content Placeholder 2">
            <a:extLst>
              <a:ext uri="{FF2B5EF4-FFF2-40B4-BE49-F238E27FC236}">
                <a16:creationId xmlns:a16="http://schemas.microsoft.com/office/drawing/2014/main" id="{0E8CB1A5-EE3F-4B88-9BE1-D6DFB8536055}"/>
              </a:ext>
            </a:extLst>
          </p:cNvPr>
          <p:cNvSpPr txBox="1">
            <a:spLocks/>
          </p:cNvSpPr>
          <p:nvPr/>
        </p:nvSpPr>
        <p:spPr bwMode="auto">
          <a:xfrm>
            <a:off x="2697481" y="2514600"/>
            <a:ext cx="7543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bg1"/>
                </a:solidFill>
                <a:latin typeface="+mn-lt"/>
                <a:ea typeface="+mn-ea"/>
                <a:cs typeface="+mn-cs"/>
              </a:defRPr>
            </a:lvl1pPr>
            <a:lvl2pPr marL="457200" indent="0" algn="ctr" rtl="0" eaLnBrk="1" fontAlgn="base" hangingPunct="1">
              <a:spcBef>
                <a:spcPct val="20000"/>
              </a:spcBef>
              <a:spcAft>
                <a:spcPct val="0"/>
              </a:spcAft>
              <a:buNone/>
              <a:defRPr sz="2800">
                <a:solidFill>
                  <a:schemeClr val="bg1"/>
                </a:solidFill>
                <a:latin typeface="+mn-lt"/>
              </a:defRPr>
            </a:lvl2pPr>
            <a:lvl3pPr marL="914400" indent="0" algn="ctr" rtl="0" eaLnBrk="1" fontAlgn="base" hangingPunct="1">
              <a:spcBef>
                <a:spcPct val="20000"/>
              </a:spcBef>
              <a:spcAft>
                <a:spcPct val="0"/>
              </a:spcAft>
              <a:buNone/>
              <a:defRPr sz="2400">
                <a:solidFill>
                  <a:schemeClr val="bg1"/>
                </a:solidFill>
                <a:latin typeface="+mn-lt"/>
              </a:defRPr>
            </a:lvl3pPr>
            <a:lvl4pPr marL="1371600" indent="0" algn="ctr" rtl="0" eaLnBrk="1" fontAlgn="base" hangingPunct="1">
              <a:spcBef>
                <a:spcPct val="20000"/>
              </a:spcBef>
              <a:spcAft>
                <a:spcPct val="0"/>
              </a:spcAft>
              <a:buNone/>
              <a:defRPr sz="2000">
                <a:solidFill>
                  <a:schemeClr val="bg1"/>
                </a:solidFill>
                <a:latin typeface="+mn-lt"/>
              </a:defRPr>
            </a:lvl4pPr>
            <a:lvl5pPr marL="1828800" indent="0" algn="ctr" rtl="0" eaLnBrk="1" fontAlgn="base" hangingPunct="1">
              <a:spcBef>
                <a:spcPct val="20000"/>
              </a:spcBef>
              <a:spcAft>
                <a:spcPct val="0"/>
              </a:spcAft>
              <a:buNone/>
              <a:defRPr sz="2000">
                <a:solidFill>
                  <a:schemeClr val="bg1"/>
                </a:solidFill>
                <a:latin typeface="+mn-lt"/>
              </a:defRPr>
            </a:lvl5pPr>
            <a:lvl6pPr marL="2286000" indent="0" algn="ctr" rtl="0" eaLnBrk="1" fontAlgn="base" hangingPunct="1">
              <a:spcBef>
                <a:spcPct val="20000"/>
              </a:spcBef>
              <a:spcAft>
                <a:spcPct val="0"/>
              </a:spcAft>
              <a:buNone/>
              <a:defRPr sz="2000">
                <a:solidFill>
                  <a:schemeClr val="bg1"/>
                </a:solidFill>
                <a:latin typeface="+mn-lt"/>
              </a:defRPr>
            </a:lvl6pPr>
            <a:lvl7pPr marL="2743200" indent="0" algn="ctr" rtl="0" eaLnBrk="1" fontAlgn="base" hangingPunct="1">
              <a:spcBef>
                <a:spcPct val="20000"/>
              </a:spcBef>
              <a:spcAft>
                <a:spcPct val="0"/>
              </a:spcAft>
              <a:buNone/>
              <a:defRPr sz="2000">
                <a:solidFill>
                  <a:schemeClr val="bg1"/>
                </a:solidFill>
                <a:latin typeface="+mn-lt"/>
              </a:defRPr>
            </a:lvl7pPr>
            <a:lvl8pPr marL="3200400" indent="0" algn="ctr" rtl="0" eaLnBrk="1" fontAlgn="base" hangingPunct="1">
              <a:spcBef>
                <a:spcPct val="20000"/>
              </a:spcBef>
              <a:spcAft>
                <a:spcPct val="0"/>
              </a:spcAft>
              <a:buNone/>
              <a:defRPr sz="2000">
                <a:solidFill>
                  <a:schemeClr val="bg1"/>
                </a:solidFill>
                <a:latin typeface="+mn-lt"/>
              </a:defRPr>
            </a:lvl8pPr>
            <a:lvl9pPr marL="3657600" indent="0" algn="ctr" rtl="0" eaLnBrk="1" fontAlgn="base" hangingPunct="1">
              <a:spcBef>
                <a:spcPct val="20000"/>
              </a:spcBef>
              <a:spcAft>
                <a:spcPct val="0"/>
              </a:spcAft>
              <a:buNone/>
              <a:defRPr sz="2000">
                <a:solidFill>
                  <a:schemeClr val="bg1"/>
                </a:solidFill>
                <a:latin typeface="+mn-lt"/>
              </a:defRPr>
            </a:lvl9pPr>
          </a:lstStyle>
          <a:p>
            <a:pPr marL="514350" indent="-514350" algn="l">
              <a:spcBef>
                <a:spcPts val="0"/>
              </a:spcBef>
              <a:buFont typeface="+mj-lt"/>
              <a:buAutoNum type="arabicPeriod"/>
            </a:pPr>
            <a:r>
              <a:rPr lang="en-US" sz="2800" kern="0" dirty="0">
                <a:solidFill>
                  <a:srgbClr val="415DBA"/>
                </a:solidFill>
              </a:rPr>
              <a:t>Faith In Action Manual </a:t>
            </a:r>
            <a:r>
              <a:rPr lang="en-US" sz="2400" kern="0" dirty="0">
                <a:solidFill>
                  <a:srgbClr val="415DBA"/>
                </a:solidFill>
              </a:rPr>
              <a:t>(#10590</a:t>
            </a:r>
            <a:r>
              <a:rPr lang="en-US" sz="2800" kern="0" dirty="0">
                <a:solidFill>
                  <a:srgbClr val="415DBA"/>
                </a:solidFill>
              </a:rPr>
              <a:t>)</a:t>
            </a:r>
          </a:p>
          <a:p>
            <a:pPr marL="514350" indent="-514350" algn="l">
              <a:spcBef>
                <a:spcPts val="0"/>
              </a:spcBef>
              <a:buFont typeface="+mj-lt"/>
              <a:buAutoNum type="arabicPeriod"/>
            </a:pPr>
            <a:r>
              <a:rPr lang="en-US" sz="2800" kern="0" dirty="0">
                <a:solidFill>
                  <a:srgbClr val="415DBA"/>
                </a:solidFill>
              </a:rPr>
              <a:t>Leadership Guide (Found at MIKOFC.org)</a:t>
            </a:r>
          </a:p>
          <a:p>
            <a:pPr marL="514350" indent="-514350" algn="l">
              <a:spcBef>
                <a:spcPts val="0"/>
              </a:spcBef>
              <a:buFont typeface="+mj-lt"/>
              <a:buAutoNum type="arabicPeriod"/>
            </a:pPr>
            <a:r>
              <a:rPr lang="en-US" sz="2800" kern="0" dirty="0">
                <a:solidFill>
                  <a:srgbClr val="415DBA"/>
                </a:solidFill>
              </a:rPr>
              <a:t>Supreme website (</a:t>
            </a:r>
            <a:r>
              <a:rPr lang="en-US" sz="2400" kern="0" dirty="0">
                <a:solidFill>
                  <a:srgbClr val="415DBA"/>
                </a:solidFill>
              </a:rPr>
              <a:t>www.kofc.org</a:t>
            </a:r>
            <a:r>
              <a:rPr lang="en-US" sz="2800" kern="0" dirty="0">
                <a:solidFill>
                  <a:srgbClr val="415DBA"/>
                </a:solidFill>
              </a:rPr>
              <a:t>)</a:t>
            </a:r>
          </a:p>
          <a:p>
            <a:pPr marL="514350" indent="-514350" algn="l">
              <a:spcBef>
                <a:spcPts val="0"/>
              </a:spcBef>
              <a:buFont typeface="+mj-lt"/>
              <a:buAutoNum type="arabicPeriod"/>
            </a:pPr>
            <a:r>
              <a:rPr lang="en-US" sz="2800" kern="0" dirty="0">
                <a:solidFill>
                  <a:srgbClr val="415DBA"/>
                </a:solidFill>
              </a:rPr>
              <a:t>State website (</a:t>
            </a:r>
            <a:r>
              <a:rPr lang="en-US" sz="2400" kern="0" dirty="0">
                <a:solidFill>
                  <a:srgbClr val="415DBA"/>
                </a:solidFill>
              </a:rPr>
              <a:t>www.mikofc.org</a:t>
            </a:r>
            <a:r>
              <a:rPr lang="en-US" sz="2800" kern="0" dirty="0">
                <a:solidFill>
                  <a:srgbClr val="415DBA"/>
                </a:solidFill>
              </a:rPr>
              <a:t>)</a:t>
            </a:r>
          </a:p>
          <a:p>
            <a:pPr marL="514350" indent="-514350" algn="l">
              <a:spcBef>
                <a:spcPts val="0"/>
              </a:spcBef>
              <a:buFont typeface="+mj-lt"/>
              <a:buAutoNum type="arabicPeriod"/>
            </a:pPr>
            <a:r>
              <a:rPr lang="en-US" sz="2800" kern="0" dirty="0">
                <a:solidFill>
                  <a:srgbClr val="415DBA"/>
                </a:solidFill>
              </a:rPr>
              <a:t>Council Officers and Past Grand Knights</a:t>
            </a:r>
          </a:p>
          <a:p>
            <a:pPr marL="514350" indent="-514350" algn="l">
              <a:spcBef>
                <a:spcPts val="0"/>
              </a:spcBef>
              <a:buFont typeface="+mj-lt"/>
              <a:buAutoNum type="arabicPeriod"/>
            </a:pPr>
            <a:r>
              <a:rPr lang="en-US" sz="2800" kern="0" dirty="0">
                <a:solidFill>
                  <a:srgbClr val="415DBA"/>
                </a:solidFill>
              </a:rPr>
              <a:t>District Deputy</a:t>
            </a:r>
          </a:p>
          <a:p>
            <a:pPr marL="514350" indent="-514350" algn="l">
              <a:spcBef>
                <a:spcPts val="0"/>
              </a:spcBef>
              <a:buFont typeface="+mj-lt"/>
              <a:buAutoNum type="arabicPeriod"/>
            </a:pPr>
            <a:r>
              <a:rPr lang="en-US" sz="2800" kern="0" dirty="0">
                <a:solidFill>
                  <a:srgbClr val="415DBA"/>
                </a:solidFill>
              </a:rPr>
              <a:t>State personnel</a:t>
            </a:r>
          </a:p>
        </p:txBody>
      </p:sp>
      <p:sp>
        <p:nvSpPr>
          <p:cNvPr id="7" name="TextBox 6">
            <a:extLst>
              <a:ext uri="{FF2B5EF4-FFF2-40B4-BE49-F238E27FC236}">
                <a16:creationId xmlns:a16="http://schemas.microsoft.com/office/drawing/2014/main" id="{9B4E1231-D5D8-4C45-AA33-3B40B3812BE9}"/>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805749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edg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edg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edg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edg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edg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edg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edge">
                                      <p:cBhvr>
                                        <p:cTn id="37"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97864" y="228600"/>
            <a:ext cx="3759362"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Summary</a:t>
            </a:r>
          </a:p>
        </p:txBody>
      </p:sp>
      <p:graphicFrame>
        <p:nvGraphicFramePr>
          <p:cNvPr id="5" name="Table 4">
            <a:extLst>
              <a:ext uri="{FF2B5EF4-FFF2-40B4-BE49-F238E27FC236}">
                <a16:creationId xmlns:a16="http://schemas.microsoft.com/office/drawing/2014/main" id="{5E8A7BEA-AFB6-4B66-B59E-4F3ACC415917}"/>
              </a:ext>
            </a:extLst>
          </p:cNvPr>
          <p:cNvGraphicFramePr>
            <a:graphicFrameLocks noGrp="1"/>
          </p:cNvGraphicFramePr>
          <p:nvPr>
            <p:extLst>
              <p:ext uri="{D42A27DB-BD31-4B8C-83A1-F6EECF244321}">
                <p14:modId xmlns:p14="http://schemas.microsoft.com/office/powerpoint/2010/main" val="206856312"/>
              </p:ext>
            </p:extLst>
          </p:nvPr>
        </p:nvGraphicFramePr>
        <p:xfrm>
          <a:off x="2514600" y="1219200"/>
          <a:ext cx="7924800" cy="46024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532772030"/>
                    </a:ext>
                  </a:extLst>
                </a:gridCol>
                <a:gridCol w="2514600">
                  <a:extLst>
                    <a:ext uri="{9D8B030D-6E8A-4147-A177-3AD203B41FA5}">
                      <a16:colId xmlns:a16="http://schemas.microsoft.com/office/drawing/2014/main" val="192438783"/>
                    </a:ext>
                  </a:extLst>
                </a:gridCol>
                <a:gridCol w="4191000">
                  <a:extLst>
                    <a:ext uri="{9D8B030D-6E8A-4147-A177-3AD203B41FA5}">
                      <a16:colId xmlns:a16="http://schemas.microsoft.com/office/drawing/2014/main" val="3933126089"/>
                    </a:ext>
                  </a:extLst>
                </a:gridCol>
              </a:tblGrid>
              <a:tr h="370840">
                <a:tc>
                  <a:txBody>
                    <a:bodyPr/>
                    <a:lstStyle/>
                    <a:p>
                      <a:pPr algn="ctr"/>
                      <a:r>
                        <a:rPr lang="en-US" sz="2000" dirty="0"/>
                        <a:t>Module</a:t>
                      </a:r>
                    </a:p>
                  </a:txBody>
                  <a:tcPr>
                    <a:solidFill>
                      <a:schemeClr val="accent2"/>
                    </a:solidFill>
                  </a:tcPr>
                </a:tc>
                <a:tc>
                  <a:txBody>
                    <a:bodyPr/>
                    <a:lstStyle/>
                    <a:p>
                      <a:pPr algn="ctr"/>
                      <a:r>
                        <a:rPr lang="en-US" sz="2000" dirty="0"/>
                        <a:t>Description</a:t>
                      </a:r>
                    </a:p>
                  </a:txBody>
                  <a:tcPr>
                    <a:solidFill>
                      <a:schemeClr val="accent2"/>
                    </a:solidFill>
                  </a:tcPr>
                </a:tc>
                <a:tc>
                  <a:txBody>
                    <a:bodyPr/>
                    <a:lstStyle/>
                    <a:p>
                      <a:pPr algn="ctr"/>
                      <a:r>
                        <a:rPr lang="en-US" sz="2000" dirty="0"/>
                        <a:t>What you should know</a:t>
                      </a:r>
                    </a:p>
                  </a:txBody>
                  <a:tcPr>
                    <a:solidFill>
                      <a:schemeClr val="accent2"/>
                    </a:solidFill>
                  </a:tcPr>
                </a:tc>
                <a:extLst>
                  <a:ext uri="{0D108BD9-81ED-4DB2-BD59-A6C34878D82A}">
                    <a16:rowId xmlns:a16="http://schemas.microsoft.com/office/drawing/2014/main" val="3264997100"/>
                  </a:ext>
                </a:extLst>
              </a:tr>
              <a:tr h="370840">
                <a:tc>
                  <a:txBody>
                    <a:bodyPr/>
                    <a:lstStyle/>
                    <a:p>
                      <a:pPr algn="ctr"/>
                      <a:r>
                        <a:rPr lang="en-US" sz="2000" dirty="0"/>
                        <a:t>1</a:t>
                      </a:r>
                    </a:p>
                  </a:txBody>
                  <a:tcPr/>
                </a:tc>
                <a:tc>
                  <a:txBody>
                    <a:bodyPr/>
                    <a:lstStyle/>
                    <a:p>
                      <a:pPr algn="ctr"/>
                      <a:r>
                        <a:rPr lang="en-US" sz="2000" dirty="0"/>
                        <a:t>Overview</a:t>
                      </a:r>
                    </a:p>
                  </a:txBody>
                  <a:tcPr/>
                </a:tc>
                <a:tc>
                  <a:txBody>
                    <a:bodyPr/>
                    <a:lstStyle/>
                    <a:p>
                      <a:pPr marL="342900" indent="-342900">
                        <a:buFont typeface="Arial" panose="020B0604020202020204" pitchFamily="34" charset="0"/>
                        <a:buChar char="•"/>
                      </a:pPr>
                      <a:r>
                        <a:rPr lang="en-US" sz="2000" dirty="0"/>
                        <a:t>R&amp;Rs &amp; importance</a:t>
                      </a:r>
                    </a:p>
                  </a:txBody>
                  <a:tcPr/>
                </a:tc>
                <a:extLst>
                  <a:ext uri="{0D108BD9-81ED-4DB2-BD59-A6C34878D82A}">
                    <a16:rowId xmlns:a16="http://schemas.microsoft.com/office/drawing/2014/main" val="3364084615"/>
                  </a:ext>
                </a:extLst>
              </a:tr>
              <a:tr h="370840">
                <a:tc>
                  <a:txBody>
                    <a:bodyPr/>
                    <a:lstStyle/>
                    <a:p>
                      <a:pPr algn="ctr"/>
                      <a:r>
                        <a:rPr lang="en-US" sz="2000" dirty="0"/>
                        <a:t>2</a:t>
                      </a:r>
                    </a:p>
                  </a:txBody>
                  <a:tcPr/>
                </a:tc>
                <a:tc>
                  <a:txBody>
                    <a:bodyPr/>
                    <a:lstStyle/>
                    <a:p>
                      <a:pPr algn="ctr"/>
                      <a:r>
                        <a:rPr lang="en-US" sz="2000" dirty="0"/>
                        <a:t>Faith in Action</a:t>
                      </a:r>
                    </a:p>
                  </a:txBody>
                  <a:tcPr/>
                </a:tc>
                <a:tc>
                  <a:txBody>
                    <a:bodyPr/>
                    <a:lstStyle/>
                    <a:p>
                      <a:pPr marL="285750" indent="-285750">
                        <a:buFont typeface="Arial" panose="020B0604020202020204" pitchFamily="34" charset="0"/>
                        <a:buChar char="•"/>
                      </a:pPr>
                      <a:r>
                        <a:rPr lang="en-US" sz="2000" dirty="0"/>
                        <a:t>Faith, Family, Community, Life</a:t>
                      </a:r>
                    </a:p>
                  </a:txBody>
                  <a:tcPr/>
                </a:tc>
                <a:extLst>
                  <a:ext uri="{0D108BD9-81ED-4DB2-BD59-A6C34878D82A}">
                    <a16:rowId xmlns:a16="http://schemas.microsoft.com/office/drawing/2014/main" val="4229839783"/>
                  </a:ext>
                </a:extLst>
              </a:tr>
              <a:tr h="370840">
                <a:tc>
                  <a:txBody>
                    <a:bodyPr/>
                    <a:lstStyle/>
                    <a:p>
                      <a:pPr algn="ctr"/>
                      <a:r>
                        <a:rPr lang="en-US" sz="2000" dirty="0"/>
                        <a:t>3</a:t>
                      </a:r>
                    </a:p>
                  </a:txBody>
                  <a:tcPr/>
                </a:tc>
                <a:tc>
                  <a:txBody>
                    <a:bodyPr/>
                    <a:lstStyle/>
                    <a:p>
                      <a:pPr algn="ctr"/>
                      <a:r>
                        <a:rPr lang="en-US" sz="2000" dirty="0"/>
                        <a:t>Supreme Programs</a:t>
                      </a:r>
                    </a:p>
                  </a:txBody>
                  <a:tcPr/>
                </a:tc>
                <a:tc>
                  <a:txBody>
                    <a:bodyPr/>
                    <a:lstStyle/>
                    <a:p>
                      <a:pPr marL="285750" indent="-285750">
                        <a:buFont typeface="Arial" panose="020B0604020202020204" pitchFamily="34" charset="0"/>
                        <a:buChar char="•"/>
                      </a:pPr>
                      <a:r>
                        <a:rPr lang="en-US" sz="2000" dirty="0"/>
                        <a:t>Lists programs in all categories</a:t>
                      </a:r>
                    </a:p>
                    <a:p>
                      <a:pPr marL="285750" indent="-285750">
                        <a:buFont typeface="Arial" panose="020B0604020202020204" pitchFamily="34" charset="0"/>
                        <a:buChar char="•"/>
                      </a:pPr>
                      <a:r>
                        <a:rPr lang="en-US" sz="2000" dirty="0"/>
                        <a:t>Getting started</a:t>
                      </a:r>
                    </a:p>
                  </a:txBody>
                  <a:tcPr/>
                </a:tc>
                <a:extLst>
                  <a:ext uri="{0D108BD9-81ED-4DB2-BD59-A6C34878D82A}">
                    <a16:rowId xmlns:a16="http://schemas.microsoft.com/office/drawing/2014/main" val="3275533676"/>
                  </a:ext>
                </a:extLst>
              </a:tr>
              <a:tr h="370840">
                <a:tc>
                  <a:txBody>
                    <a:bodyPr/>
                    <a:lstStyle/>
                    <a:p>
                      <a:pPr algn="ctr"/>
                      <a:r>
                        <a:rPr lang="en-US" sz="2000" dirty="0"/>
                        <a:t>4</a:t>
                      </a:r>
                    </a:p>
                  </a:txBody>
                  <a:tcPr/>
                </a:tc>
                <a:tc>
                  <a:txBody>
                    <a:bodyPr/>
                    <a:lstStyle/>
                    <a:p>
                      <a:pPr algn="ctr"/>
                      <a:r>
                        <a:rPr lang="en-US" sz="2000" dirty="0"/>
                        <a:t>Forms</a:t>
                      </a:r>
                    </a:p>
                  </a:txBody>
                  <a:tcPr/>
                </a:tc>
                <a:tc>
                  <a:txBody>
                    <a:bodyPr/>
                    <a:lstStyle/>
                    <a:p>
                      <a:pPr marL="285750" indent="-285750">
                        <a:buFont typeface="Arial" panose="020B0604020202020204" pitchFamily="34" charset="0"/>
                        <a:buChar char="•"/>
                      </a:pPr>
                      <a:r>
                        <a:rPr lang="en-US" sz="2000" dirty="0"/>
                        <a:t>Fraternal Program Report Form</a:t>
                      </a:r>
                    </a:p>
                    <a:p>
                      <a:pPr marL="285750" indent="-285750">
                        <a:buFont typeface="Arial" panose="020B0604020202020204" pitchFamily="34" charset="0"/>
                        <a:buChar char="•"/>
                      </a:pPr>
                      <a:r>
                        <a:rPr lang="en-US" sz="2000" dirty="0"/>
                        <a:t>Columbian Award Form</a:t>
                      </a:r>
                    </a:p>
                    <a:p>
                      <a:pPr marL="285750" indent="-285750">
                        <a:buFont typeface="Arial" panose="020B0604020202020204" pitchFamily="34" charset="0"/>
                        <a:buChar char="•"/>
                      </a:pPr>
                      <a:r>
                        <a:rPr lang="en-US" sz="2000" dirty="0"/>
                        <a:t>Annual Survey of Fraternal Activity</a:t>
                      </a:r>
                    </a:p>
                  </a:txBody>
                  <a:tcPr/>
                </a:tc>
                <a:extLst>
                  <a:ext uri="{0D108BD9-81ED-4DB2-BD59-A6C34878D82A}">
                    <a16:rowId xmlns:a16="http://schemas.microsoft.com/office/drawing/2014/main" val="1385056372"/>
                  </a:ext>
                </a:extLst>
              </a:tr>
              <a:tr h="370840">
                <a:tc>
                  <a:txBody>
                    <a:bodyPr/>
                    <a:lstStyle/>
                    <a:p>
                      <a:pPr algn="ctr"/>
                      <a:r>
                        <a:rPr lang="en-US" sz="2000" dirty="0"/>
                        <a:t>5</a:t>
                      </a:r>
                    </a:p>
                  </a:txBody>
                  <a:tcPr/>
                </a:tc>
                <a:tc>
                  <a:txBody>
                    <a:bodyPr/>
                    <a:lstStyle/>
                    <a:p>
                      <a:pPr algn="ctr"/>
                      <a:r>
                        <a:rPr lang="en-US" sz="2000" dirty="0"/>
                        <a:t>Youth Protection</a:t>
                      </a:r>
                    </a:p>
                  </a:txBody>
                  <a:tcPr/>
                </a:tc>
                <a:tc>
                  <a:txBody>
                    <a:bodyPr/>
                    <a:lstStyle/>
                    <a:p>
                      <a:pPr marL="285750" indent="-285750">
                        <a:buFont typeface="Arial" panose="020B0604020202020204" pitchFamily="34" charset="0"/>
                        <a:buChar char="•"/>
                      </a:pPr>
                      <a:r>
                        <a:rPr lang="en-US" sz="2000" dirty="0"/>
                        <a:t>Requirements &amp; process</a:t>
                      </a:r>
                    </a:p>
                  </a:txBody>
                  <a:tcPr/>
                </a:tc>
                <a:extLst>
                  <a:ext uri="{0D108BD9-81ED-4DB2-BD59-A6C34878D82A}">
                    <a16:rowId xmlns:a16="http://schemas.microsoft.com/office/drawing/2014/main" val="2290599626"/>
                  </a:ext>
                </a:extLst>
              </a:tr>
              <a:tr h="370840">
                <a:tc>
                  <a:txBody>
                    <a:bodyPr/>
                    <a:lstStyle/>
                    <a:p>
                      <a:pPr algn="ctr"/>
                      <a:r>
                        <a:rPr lang="en-US" sz="2000" dirty="0"/>
                        <a:t>6</a:t>
                      </a:r>
                    </a:p>
                  </a:txBody>
                  <a:tcPr/>
                </a:tc>
                <a:tc>
                  <a:txBody>
                    <a:bodyPr/>
                    <a:lstStyle/>
                    <a:p>
                      <a:pPr algn="ctr"/>
                      <a:r>
                        <a:rPr lang="en-US" sz="2000" dirty="0"/>
                        <a:t>Resources</a:t>
                      </a:r>
                    </a:p>
                  </a:txBody>
                  <a:tcPr/>
                </a:tc>
                <a:tc>
                  <a:txBody>
                    <a:bodyPr/>
                    <a:lstStyle/>
                    <a:p>
                      <a:pPr marL="285750" indent="-285750">
                        <a:buFont typeface="Arial" panose="020B0604020202020204" pitchFamily="34" charset="0"/>
                        <a:buChar char="•"/>
                      </a:pPr>
                      <a:r>
                        <a:rPr lang="en-US" sz="2000" dirty="0"/>
                        <a:t>Material at your disposal</a:t>
                      </a:r>
                    </a:p>
                    <a:p>
                      <a:pPr marL="285750" indent="-285750">
                        <a:buFont typeface="Arial" panose="020B0604020202020204" pitchFamily="34" charset="0"/>
                        <a:buChar char="•"/>
                      </a:pPr>
                      <a:r>
                        <a:rPr lang="en-US" sz="2000" dirty="0"/>
                        <a:t>Grand Knight &amp; Past GKs</a:t>
                      </a:r>
                    </a:p>
                    <a:p>
                      <a:pPr marL="285750" indent="-285750">
                        <a:buFont typeface="Arial" panose="020B0604020202020204" pitchFamily="34" charset="0"/>
                        <a:buChar char="•"/>
                      </a:pPr>
                      <a:r>
                        <a:rPr lang="en-US" sz="2000" dirty="0"/>
                        <a:t>District Deputy</a:t>
                      </a:r>
                    </a:p>
                    <a:p>
                      <a:pPr marL="285750" indent="-285750">
                        <a:buFont typeface="Arial" panose="020B0604020202020204" pitchFamily="34" charset="0"/>
                        <a:buChar char="•"/>
                      </a:pPr>
                      <a:r>
                        <a:rPr lang="en-US" sz="2000" dirty="0"/>
                        <a:t>State / Supreme</a:t>
                      </a:r>
                    </a:p>
                  </a:txBody>
                  <a:tcPr/>
                </a:tc>
                <a:extLst>
                  <a:ext uri="{0D108BD9-81ED-4DB2-BD59-A6C34878D82A}">
                    <a16:rowId xmlns:a16="http://schemas.microsoft.com/office/drawing/2014/main" val="1947403979"/>
                  </a:ext>
                </a:extLst>
              </a:tr>
            </a:tbl>
          </a:graphicData>
        </a:graphic>
      </p:graphicFrame>
      <p:sp>
        <p:nvSpPr>
          <p:cNvPr id="7" name="TextBox 6">
            <a:extLst>
              <a:ext uri="{FF2B5EF4-FFF2-40B4-BE49-F238E27FC236}">
                <a16:creationId xmlns:a16="http://schemas.microsoft.com/office/drawing/2014/main" id="{7EEFC3F6-6E40-4BB8-B63B-EA49574BA288}"/>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7818" y="762001"/>
            <a:ext cx="8035981" cy="1323439"/>
          </a:xfrm>
          <a:prstGeom prst="rect">
            <a:avLst/>
          </a:prstGeom>
          <a:noFill/>
        </p:spPr>
        <p:txBody>
          <a:bodyPr wrap="none" lIns="91440" tIns="45720" rIns="91440" bIns="45720">
            <a:spAutoFit/>
          </a:bodyPr>
          <a:lstStyle/>
          <a:p>
            <a:pPr algn="ctr"/>
            <a:r>
              <a:rPr lang="en-US" sz="8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Program Director</a:t>
            </a:r>
          </a:p>
        </p:txBody>
      </p:sp>
      <p:pic>
        <p:nvPicPr>
          <p:cNvPr id="5" name="Picture 4">
            <a:extLst>
              <a:ext uri="{FF2B5EF4-FFF2-40B4-BE49-F238E27FC236}">
                <a16:creationId xmlns:a16="http://schemas.microsoft.com/office/drawing/2014/main" id="{8E3B5000-8509-480C-9C36-C7876E0BB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277" y="2362200"/>
            <a:ext cx="3683069" cy="2933700"/>
          </a:xfrm>
          <a:prstGeom prst="rect">
            <a:avLst/>
          </a:prstGeom>
        </p:spPr>
      </p:pic>
      <p:sp>
        <p:nvSpPr>
          <p:cNvPr id="6" name="TextBox 5">
            <a:extLst>
              <a:ext uri="{FF2B5EF4-FFF2-40B4-BE49-F238E27FC236}">
                <a16:creationId xmlns:a16="http://schemas.microsoft.com/office/drawing/2014/main" id="{2B616C7B-2418-4B8A-804D-0E9BF490EBA3}"/>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3922043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62200" y="795516"/>
            <a:ext cx="5181600" cy="1261884"/>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Right Programs</a:t>
            </a:r>
          </a:p>
          <a:p>
            <a:pPr algn="ctr"/>
            <a:r>
              <a:rPr lang="en-US" sz="3200" b="1" i="1" dirty="0">
                <a:solidFill>
                  <a:schemeClr val="bg1"/>
                </a:solidFill>
                <a:latin typeface="Calibri" pitchFamily="34" charset="0"/>
              </a:rPr>
              <a:t>How to choose?</a:t>
            </a:r>
          </a:p>
        </p:txBody>
      </p:sp>
      <p:pic>
        <p:nvPicPr>
          <p:cNvPr id="4" name="Picture 3">
            <a:extLst>
              <a:ext uri="{FF2B5EF4-FFF2-40B4-BE49-F238E27FC236}">
                <a16:creationId xmlns:a16="http://schemas.microsoft.com/office/drawing/2014/main" id="{F9EC0E75-4E9F-4FAB-BE1F-4DD9FA6DA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080" y="228600"/>
            <a:ext cx="2651496" cy="2667001"/>
          </a:xfrm>
          <a:prstGeom prst="rect">
            <a:avLst/>
          </a:prstGeom>
        </p:spPr>
      </p:pic>
      <p:graphicFrame>
        <p:nvGraphicFramePr>
          <p:cNvPr id="7" name="Table 6">
            <a:extLst>
              <a:ext uri="{FF2B5EF4-FFF2-40B4-BE49-F238E27FC236}">
                <a16:creationId xmlns:a16="http://schemas.microsoft.com/office/drawing/2014/main" id="{6E036E82-CC68-49BB-8972-0EEE6D7A0AFE}"/>
              </a:ext>
            </a:extLst>
          </p:cNvPr>
          <p:cNvGraphicFramePr>
            <a:graphicFrameLocks noGrp="1"/>
          </p:cNvGraphicFramePr>
          <p:nvPr/>
        </p:nvGraphicFramePr>
        <p:xfrm>
          <a:off x="2619375" y="3118758"/>
          <a:ext cx="7696200" cy="198120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1073457716"/>
                    </a:ext>
                  </a:extLst>
                </a:gridCol>
                <a:gridCol w="3848100">
                  <a:extLst>
                    <a:ext uri="{9D8B030D-6E8A-4147-A177-3AD203B41FA5}">
                      <a16:colId xmlns:a16="http://schemas.microsoft.com/office/drawing/2014/main" val="4292765957"/>
                    </a:ext>
                  </a:extLst>
                </a:gridCol>
              </a:tblGrid>
              <a:tr h="370840">
                <a:tc>
                  <a:txBody>
                    <a:bodyPr/>
                    <a:lstStyle/>
                    <a:p>
                      <a:pPr algn="ctr"/>
                      <a:r>
                        <a:rPr lang="en-US" sz="2000" dirty="0">
                          <a:solidFill>
                            <a:schemeClr val="tx1"/>
                          </a:solidFill>
                        </a:rPr>
                        <a:t>Stop</a:t>
                      </a:r>
                    </a:p>
                  </a:txBody>
                  <a:tcPr/>
                </a:tc>
                <a:tc>
                  <a:txBody>
                    <a:bodyPr/>
                    <a:lstStyle/>
                    <a:p>
                      <a:pPr algn="ctr"/>
                      <a:r>
                        <a:rPr lang="en-US" sz="2000" dirty="0">
                          <a:solidFill>
                            <a:schemeClr val="tx1"/>
                          </a:solidFill>
                        </a:rPr>
                        <a:t>Start (or keep)</a:t>
                      </a:r>
                    </a:p>
                  </a:txBody>
                  <a:tcPr/>
                </a:tc>
                <a:extLst>
                  <a:ext uri="{0D108BD9-81ED-4DB2-BD59-A6C34878D82A}">
                    <a16:rowId xmlns:a16="http://schemas.microsoft.com/office/drawing/2014/main" val="63484585"/>
                  </a:ext>
                </a:extLst>
              </a:tr>
              <a:tr h="370840">
                <a:tc>
                  <a:txBody>
                    <a:bodyPr/>
                    <a:lstStyle/>
                    <a:p>
                      <a:pPr algn="ctr"/>
                      <a:r>
                        <a:rPr lang="en-US" sz="2000" dirty="0"/>
                        <a:t>Unsuccessful programs</a:t>
                      </a:r>
                    </a:p>
                  </a:txBody>
                  <a:tcPr/>
                </a:tc>
                <a:tc>
                  <a:txBody>
                    <a:bodyPr/>
                    <a:lstStyle/>
                    <a:p>
                      <a:pPr algn="ctr"/>
                      <a:r>
                        <a:rPr lang="en-US" sz="2000" dirty="0"/>
                        <a:t>Faith in Action Programs</a:t>
                      </a:r>
                    </a:p>
                  </a:txBody>
                  <a:tcPr/>
                </a:tc>
                <a:extLst>
                  <a:ext uri="{0D108BD9-81ED-4DB2-BD59-A6C34878D82A}">
                    <a16:rowId xmlns:a16="http://schemas.microsoft.com/office/drawing/2014/main" val="451027975"/>
                  </a:ext>
                </a:extLst>
              </a:tr>
              <a:tr h="370840">
                <a:tc>
                  <a:txBody>
                    <a:bodyPr/>
                    <a:lstStyle/>
                    <a:p>
                      <a:pPr algn="ctr"/>
                      <a:r>
                        <a:rPr lang="en-US" sz="2000" dirty="0"/>
                        <a:t>Lack of volunteers</a:t>
                      </a:r>
                    </a:p>
                  </a:txBody>
                  <a:tcPr/>
                </a:tc>
                <a:tc>
                  <a:txBody>
                    <a:bodyPr/>
                    <a:lstStyle/>
                    <a:p>
                      <a:pPr algn="ctr"/>
                      <a:r>
                        <a:rPr lang="en-US" sz="2000" dirty="0"/>
                        <a:t>Interests your Council</a:t>
                      </a:r>
                    </a:p>
                  </a:txBody>
                  <a:tcPr/>
                </a:tc>
                <a:extLst>
                  <a:ext uri="{0D108BD9-81ED-4DB2-BD59-A6C34878D82A}">
                    <a16:rowId xmlns:a16="http://schemas.microsoft.com/office/drawing/2014/main" val="2920143539"/>
                  </a:ext>
                </a:extLst>
              </a:tr>
              <a:tr h="370840">
                <a:tc>
                  <a:txBody>
                    <a:bodyPr/>
                    <a:lstStyle/>
                    <a:p>
                      <a:pPr algn="ctr"/>
                      <a:r>
                        <a:rPr lang="en-US" sz="2000" dirty="0"/>
                        <a:t>Competition with Parish</a:t>
                      </a:r>
                    </a:p>
                  </a:txBody>
                  <a:tcPr/>
                </a:tc>
                <a:tc>
                  <a:txBody>
                    <a:bodyPr/>
                    <a:lstStyle/>
                    <a:p>
                      <a:pPr algn="ctr"/>
                      <a:r>
                        <a:rPr lang="en-US" sz="2000" dirty="0"/>
                        <a:t>Interests your Pastor</a:t>
                      </a:r>
                    </a:p>
                  </a:txBody>
                  <a:tcPr/>
                </a:tc>
                <a:extLst>
                  <a:ext uri="{0D108BD9-81ED-4DB2-BD59-A6C34878D82A}">
                    <a16:rowId xmlns:a16="http://schemas.microsoft.com/office/drawing/2014/main" val="2970753656"/>
                  </a:ext>
                </a:extLst>
              </a:tr>
              <a:tr h="370840">
                <a:tc>
                  <a:txBody>
                    <a:bodyPr/>
                    <a:lstStyle/>
                    <a:p>
                      <a:pPr algn="ctr"/>
                      <a:endParaRPr lang="en-US" sz="2000" dirty="0"/>
                    </a:p>
                  </a:txBody>
                  <a:tcPr/>
                </a:tc>
                <a:tc>
                  <a:txBody>
                    <a:bodyPr/>
                    <a:lstStyle/>
                    <a:p>
                      <a:pPr algn="ctr"/>
                      <a:r>
                        <a:rPr lang="en-US" sz="2000" dirty="0"/>
                        <a:t>Attracts new members</a:t>
                      </a:r>
                    </a:p>
                  </a:txBody>
                  <a:tcPr/>
                </a:tc>
                <a:extLst>
                  <a:ext uri="{0D108BD9-81ED-4DB2-BD59-A6C34878D82A}">
                    <a16:rowId xmlns:a16="http://schemas.microsoft.com/office/drawing/2014/main" val="4012764328"/>
                  </a:ext>
                </a:extLst>
              </a:tr>
            </a:tbl>
          </a:graphicData>
        </a:graphic>
      </p:graphicFrame>
      <p:sp>
        <p:nvSpPr>
          <p:cNvPr id="8" name="TextBox 7">
            <a:extLst>
              <a:ext uri="{FF2B5EF4-FFF2-40B4-BE49-F238E27FC236}">
                <a16:creationId xmlns:a16="http://schemas.microsoft.com/office/drawing/2014/main" id="{CE89D5A9-1526-4598-978F-4747263F582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3275837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62200" y="533401"/>
            <a:ext cx="5029200" cy="1323439"/>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Basic steps</a:t>
            </a:r>
          </a:p>
          <a:p>
            <a:pPr algn="ctr"/>
            <a:r>
              <a:rPr lang="en-US" sz="3600" b="1" i="1" dirty="0">
                <a:solidFill>
                  <a:schemeClr val="bg1"/>
                </a:solidFill>
                <a:latin typeface="Calibri" pitchFamily="34" charset="0"/>
              </a:rPr>
              <a:t>For a successful program</a:t>
            </a:r>
          </a:p>
        </p:txBody>
      </p:sp>
      <p:sp>
        <p:nvSpPr>
          <p:cNvPr id="5" name="TextBox 4"/>
          <p:cNvSpPr txBox="1"/>
          <p:nvPr/>
        </p:nvSpPr>
        <p:spPr>
          <a:xfrm>
            <a:off x="2438400" y="2133600"/>
            <a:ext cx="7772400" cy="3539430"/>
          </a:xfrm>
          <a:prstGeom prst="rect">
            <a:avLst/>
          </a:prstGeom>
          <a:noFill/>
        </p:spPr>
        <p:txBody>
          <a:bodyPr wrap="square">
            <a:spAutoFit/>
          </a:bodyPr>
          <a:lstStyle/>
          <a:p>
            <a:pPr marL="514350" indent="-514350">
              <a:buFont typeface="+mj-lt"/>
              <a:buAutoNum type="arabicPeriod"/>
              <a:defRPr/>
            </a:pPr>
            <a:r>
              <a:rPr lang="en-US" sz="3200" dirty="0"/>
              <a:t>Program Leader</a:t>
            </a:r>
          </a:p>
          <a:p>
            <a:pPr marL="514350" indent="-514350">
              <a:buFont typeface="+mj-lt"/>
              <a:buAutoNum type="arabicPeriod"/>
              <a:defRPr/>
            </a:pPr>
            <a:r>
              <a:rPr lang="en-US" sz="3200" dirty="0"/>
              <a:t>Permission of Pastor</a:t>
            </a:r>
          </a:p>
          <a:p>
            <a:pPr marL="514350" indent="-514350">
              <a:buFont typeface="+mj-lt"/>
              <a:buAutoNum type="arabicPeriod"/>
              <a:defRPr/>
            </a:pPr>
            <a:r>
              <a:rPr lang="en-US" sz="3200" dirty="0"/>
              <a:t>Plan</a:t>
            </a:r>
          </a:p>
          <a:p>
            <a:pPr marL="514350" indent="-514350">
              <a:buFont typeface="+mj-lt"/>
              <a:buAutoNum type="arabicPeriod"/>
              <a:defRPr/>
            </a:pPr>
            <a:r>
              <a:rPr lang="en-US" sz="3200" dirty="0"/>
              <a:t>Advertise</a:t>
            </a:r>
          </a:p>
          <a:p>
            <a:pPr marL="514350" indent="-514350">
              <a:buFont typeface="+mj-lt"/>
              <a:buAutoNum type="arabicPeriod"/>
              <a:defRPr/>
            </a:pPr>
            <a:r>
              <a:rPr lang="en-US" sz="3200" dirty="0"/>
              <a:t>Execute</a:t>
            </a:r>
          </a:p>
          <a:p>
            <a:pPr marL="514350" indent="-514350">
              <a:buFont typeface="+mj-lt"/>
              <a:buAutoNum type="arabicPeriod"/>
              <a:defRPr/>
            </a:pPr>
            <a:r>
              <a:rPr lang="en-US" sz="3200" dirty="0"/>
              <a:t>Recognize</a:t>
            </a:r>
          </a:p>
          <a:p>
            <a:pPr marL="514350" indent="-514350">
              <a:buFont typeface="+mj-lt"/>
              <a:buAutoNum type="arabicPeriod"/>
              <a:defRPr/>
            </a:pPr>
            <a:r>
              <a:rPr lang="en-US" sz="3200" dirty="0"/>
              <a:t>Evaluate</a:t>
            </a:r>
          </a:p>
        </p:txBody>
      </p:sp>
      <p:pic>
        <p:nvPicPr>
          <p:cNvPr id="4" name="Picture 3">
            <a:extLst>
              <a:ext uri="{FF2B5EF4-FFF2-40B4-BE49-F238E27FC236}">
                <a16:creationId xmlns:a16="http://schemas.microsoft.com/office/drawing/2014/main" id="{1BE17FA8-172C-4A26-9243-C952C30AE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168" y="152400"/>
            <a:ext cx="2999232" cy="3124200"/>
          </a:xfrm>
          <a:prstGeom prst="rect">
            <a:avLst/>
          </a:prstGeom>
        </p:spPr>
      </p:pic>
      <p:sp>
        <p:nvSpPr>
          <p:cNvPr id="7" name="TextBox 6">
            <a:extLst>
              <a:ext uri="{FF2B5EF4-FFF2-40B4-BE49-F238E27FC236}">
                <a16:creationId xmlns:a16="http://schemas.microsoft.com/office/drawing/2014/main" id="{1F7C4F26-6BB6-4C5F-BF29-9D63EFD91F5D}"/>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261939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86000" y="533401"/>
            <a:ext cx="4267200" cy="1323439"/>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Volunteers</a:t>
            </a:r>
          </a:p>
          <a:p>
            <a:pPr algn="ctr"/>
            <a:r>
              <a:rPr lang="en-US" sz="3600" b="1" i="1" dirty="0">
                <a:solidFill>
                  <a:schemeClr val="bg1"/>
                </a:solidFill>
                <a:latin typeface="Calibri" pitchFamily="34" charset="0"/>
              </a:rPr>
              <a:t>How to obtain</a:t>
            </a:r>
          </a:p>
        </p:txBody>
      </p:sp>
      <p:sp>
        <p:nvSpPr>
          <p:cNvPr id="5" name="TextBox 4"/>
          <p:cNvSpPr txBox="1"/>
          <p:nvPr/>
        </p:nvSpPr>
        <p:spPr>
          <a:xfrm>
            <a:off x="2438400" y="2133600"/>
            <a:ext cx="7772400" cy="3539430"/>
          </a:xfrm>
          <a:prstGeom prst="rect">
            <a:avLst/>
          </a:prstGeom>
          <a:noFill/>
        </p:spPr>
        <p:txBody>
          <a:bodyPr wrap="square">
            <a:spAutoFit/>
          </a:bodyPr>
          <a:lstStyle/>
          <a:p>
            <a:pPr marL="514350" indent="-514350">
              <a:buFont typeface="+mj-lt"/>
              <a:buAutoNum type="arabicPeriod"/>
              <a:defRPr/>
            </a:pPr>
            <a:r>
              <a:rPr lang="en-US" sz="3200" dirty="0"/>
              <a:t>Interest </a:t>
            </a:r>
            <a:r>
              <a:rPr lang="en-US" sz="2400" dirty="0"/>
              <a:t>– Pick programs that interest your council</a:t>
            </a:r>
          </a:p>
          <a:p>
            <a:pPr marL="514350" indent="-514350">
              <a:buFont typeface="+mj-lt"/>
              <a:buAutoNum type="arabicPeriod"/>
              <a:defRPr/>
            </a:pPr>
            <a:r>
              <a:rPr lang="en-US" sz="3200" dirty="0"/>
              <a:t>Awareness </a:t>
            </a:r>
            <a:r>
              <a:rPr lang="en-US" sz="2400" dirty="0"/>
              <a:t>– Make people aware of the program</a:t>
            </a:r>
          </a:p>
          <a:p>
            <a:pPr marL="514350" indent="-514350">
              <a:buFont typeface="+mj-lt"/>
              <a:buAutoNum type="arabicPeriod"/>
              <a:defRPr/>
            </a:pPr>
            <a:r>
              <a:rPr lang="en-US" sz="3200" dirty="0"/>
              <a:t>Sign-up </a:t>
            </a:r>
            <a:r>
              <a:rPr lang="en-US" sz="2400" dirty="0"/>
              <a:t>– At meetings, e-mails, internet, </a:t>
            </a:r>
            <a:r>
              <a:rPr lang="en-US" sz="2400" dirty="0" err="1"/>
              <a:t>etc</a:t>
            </a:r>
            <a:r>
              <a:rPr lang="en-US" sz="2400" dirty="0"/>
              <a:t>…</a:t>
            </a:r>
          </a:p>
          <a:p>
            <a:pPr marL="514350" indent="-514350">
              <a:buFont typeface="+mj-lt"/>
              <a:buAutoNum type="arabicPeriod"/>
              <a:defRPr/>
            </a:pPr>
            <a:r>
              <a:rPr lang="en-US" sz="3200" dirty="0"/>
              <a:t>Bring a friend </a:t>
            </a:r>
            <a:r>
              <a:rPr lang="en-US" sz="2400" dirty="0"/>
              <a:t>– Family, neighbor, others</a:t>
            </a:r>
          </a:p>
          <a:p>
            <a:pPr marL="514350" indent="-514350">
              <a:buFont typeface="+mj-lt"/>
              <a:buAutoNum type="arabicPeriod"/>
              <a:defRPr/>
            </a:pPr>
            <a:r>
              <a:rPr lang="en-US" sz="3200" dirty="0"/>
              <a:t>Ask inactive </a:t>
            </a:r>
            <a:r>
              <a:rPr lang="en-US" sz="2400" dirty="0"/>
              <a:t>– Ask 1 inactive member to every event</a:t>
            </a:r>
          </a:p>
          <a:p>
            <a:pPr marL="514350" indent="-514350">
              <a:buFont typeface="+mj-lt"/>
              <a:buAutoNum type="arabicPeriod"/>
              <a:defRPr/>
            </a:pPr>
            <a:r>
              <a:rPr lang="en-US" sz="3200" dirty="0"/>
              <a:t>Train </a:t>
            </a:r>
            <a:r>
              <a:rPr lang="en-US" sz="2400" dirty="0"/>
              <a:t>– What to do &amp; how to do it</a:t>
            </a:r>
          </a:p>
          <a:p>
            <a:pPr marL="514350" indent="-514350">
              <a:buFont typeface="+mj-lt"/>
              <a:buAutoNum type="arabicPeriod"/>
              <a:defRPr/>
            </a:pPr>
            <a:r>
              <a:rPr lang="en-US" sz="3200" dirty="0"/>
              <a:t>Enthusiasm </a:t>
            </a:r>
            <a:r>
              <a:rPr lang="en-US" sz="2400" dirty="0"/>
              <a:t>– Show excitement and joy</a:t>
            </a:r>
          </a:p>
        </p:txBody>
      </p:sp>
      <p:pic>
        <p:nvPicPr>
          <p:cNvPr id="8" name="Picture 7">
            <a:extLst>
              <a:ext uri="{FF2B5EF4-FFF2-40B4-BE49-F238E27FC236}">
                <a16:creationId xmlns:a16="http://schemas.microsoft.com/office/drawing/2014/main" id="{A7AD848E-3BA8-442C-AF3A-1267C8EC05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46173"/>
            <a:ext cx="3968684" cy="2005012"/>
          </a:xfrm>
          <a:prstGeom prst="rect">
            <a:avLst/>
          </a:prstGeom>
        </p:spPr>
      </p:pic>
      <p:sp>
        <p:nvSpPr>
          <p:cNvPr id="7" name="TextBox 6">
            <a:extLst>
              <a:ext uri="{FF2B5EF4-FFF2-40B4-BE49-F238E27FC236}">
                <a16:creationId xmlns:a16="http://schemas.microsoft.com/office/drawing/2014/main" id="{CEB52145-2C4F-449E-8886-61BA76893D73}"/>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321142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385495"/>
            <a:ext cx="3701996" cy="1261884"/>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Membership</a:t>
            </a:r>
          </a:p>
          <a:p>
            <a:pPr algn="ctr"/>
            <a:r>
              <a:rPr lang="en-US" sz="3200" b="1" i="1" dirty="0">
                <a:solidFill>
                  <a:schemeClr val="bg1"/>
                </a:solidFill>
                <a:latin typeface="Calibri" pitchFamily="34" charset="0"/>
              </a:rPr>
              <a:t>Ties to Programs</a:t>
            </a:r>
          </a:p>
        </p:txBody>
      </p:sp>
      <p:sp>
        <p:nvSpPr>
          <p:cNvPr id="5" name="TextBox 4"/>
          <p:cNvSpPr txBox="1"/>
          <p:nvPr/>
        </p:nvSpPr>
        <p:spPr>
          <a:xfrm>
            <a:off x="2438400" y="2855656"/>
            <a:ext cx="7772400" cy="2554545"/>
          </a:xfrm>
          <a:prstGeom prst="rect">
            <a:avLst/>
          </a:prstGeom>
          <a:noFill/>
        </p:spPr>
        <p:txBody>
          <a:bodyPr wrap="square">
            <a:spAutoFit/>
          </a:bodyPr>
          <a:lstStyle/>
          <a:p>
            <a:pPr marL="457200" indent="-457200">
              <a:buFont typeface="Arial" panose="020B0604020202020204" pitchFamily="34" charset="0"/>
              <a:buChar char="•"/>
              <a:defRPr/>
            </a:pPr>
            <a:r>
              <a:rPr lang="en-US" sz="2800" dirty="0"/>
              <a:t>Fulfill a need </a:t>
            </a:r>
            <a:r>
              <a:rPr lang="en-US" sz="2400" dirty="0"/>
              <a:t>– I want to do what you do!</a:t>
            </a:r>
          </a:p>
          <a:p>
            <a:pPr marL="457200" indent="-457200">
              <a:buFont typeface="Arial" panose="020B0604020202020204" pitchFamily="34" charset="0"/>
              <a:buChar char="•"/>
              <a:defRPr/>
            </a:pPr>
            <a:r>
              <a:rPr lang="en-US" sz="2800" dirty="0"/>
              <a:t>Programs – </a:t>
            </a:r>
            <a:r>
              <a:rPr lang="en-US" sz="2400" dirty="0"/>
              <a:t>Attract new members</a:t>
            </a:r>
          </a:p>
          <a:p>
            <a:pPr marL="457200" indent="-457200">
              <a:buFont typeface="Arial" panose="020B0604020202020204" pitchFamily="34" charset="0"/>
              <a:buChar char="•"/>
              <a:defRPr/>
            </a:pPr>
            <a:r>
              <a:rPr lang="en-US" sz="2800" dirty="0"/>
              <a:t>Membership –</a:t>
            </a:r>
            <a:r>
              <a:rPr lang="en-US" sz="2400" dirty="0"/>
              <a:t> Opportunities for programs</a:t>
            </a:r>
          </a:p>
          <a:p>
            <a:pPr marL="457200" indent="-457200">
              <a:buFont typeface="Arial" panose="020B0604020202020204" pitchFamily="34" charset="0"/>
              <a:buChar char="•"/>
              <a:defRPr/>
            </a:pPr>
            <a:r>
              <a:rPr lang="en-US" sz="2800" dirty="0"/>
              <a:t>New Members (All members)</a:t>
            </a:r>
            <a:endParaRPr lang="en-US" sz="2400" dirty="0"/>
          </a:p>
          <a:p>
            <a:pPr marL="914400" lvl="1" indent="-457200">
              <a:buFont typeface="Arial" panose="020B0604020202020204" pitchFamily="34" charset="0"/>
              <a:buChar char="•"/>
              <a:defRPr/>
            </a:pPr>
            <a:r>
              <a:rPr lang="en-US" sz="2400" dirty="0"/>
              <a:t>Know their program interests</a:t>
            </a:r>
          </a:p>
          <a:p>
            <a:pPr marL="914400" lvl="1" indent="-457200">
              <a:buFont typeface="Arial" panose="020B0604020202020204" pitchFamily="34" charset="0"/>
              <a:buChar char="•"/>
              <a:defRPr/>
            </a:pPr>
            <a:r>
              <a:rPr lang="en-US" sz="2400" dirty="0"/>
              <a:t>Get them active, engaged </a:t>
            </a:r>
            <a:r>
              <a:rPr lang="en-US" sz="2400" dirty="0">
                <a:solidFill>
                  <a:schemeClr val="bg1"/>
                </a:solidFill>
              </a:rPr>
              <a:t>&amp; fulfilled</a:t>
            </a:r>
          </a:p>
        </p:txBody>
      </p:sp>
      <p:pic>
        <p:nvPicPr>
          <p:cNvPr id="4" name="Picture 3">
            <a:extLst>
              <a:ext uri="{FF2B5EF4-FFF2-40B4-BE49-F238E27FC236}">
                <a16:creationId xmlns:a16="http://schemas.microsoft.com/office/drawing/2014/main" id="{CB1CC49D-9A3B-4479-B982-8829D6E14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797" y="235387"/>
            <a:ext cx="4517183" cy="2554545"/>
          </a:xfrm>
          <a:prstGeom prst="rect">
            <a:avLst/>
          </a:prstGeom>
        </p:spPr>
      </p:pic>
      <p:sp>
        <p:nvSpPr>
          <p:cNvPr id="7" name="TextBox 6">
            <a:extLst>
              <a:ext uri="{FF2B5EF4-FFF2-40B4-BE49-F238E27FC236}">
                <a16:creationId xmlns:a16="http://schemas.microsoft.com/office/drawing/2014/main" id="{0FBCF03A-77C2-468E-8098-DBBAA7748D1B}"/>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544125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385495"/>
            <a:ext cx="3701996" cy="1261884"/>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Retention</a:t>
            </a:r>
          </a:p>
          <a:p>
            <a:pPr algn="ctr"/>
            <a:r>
              <a:rPr lang="en-US" sz="3200" b="1" i="1" dirty="0">
                <a:solidFill>
                  <a:schemeClr val="bg1"/>
                </a:solidFill>
                <a:latin typeface="Calibri" pitchFamily="34" charset="0"/>
              </a:rPr>
              <a:t>Ties to Programs</a:t>
            </a:r>
          </a:p>
        </p:txBody>
      </p:sp>
      <p:pic>
        <p:nvPicPr>
          <p:cNvPr id="8" name="Picture 7">
            <a:extLst>
              <a:ext uri="{FF2B5EF4-FFF2-40B4-BE49-F238E27FC236}">
                <a16:creationId xmlns:a16="http://schemas.microsoft.com/office/drawing/2014/main" id="{DF9BD86C-FA36-4B2E-B155-900FFF36E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1" y="230838"/>
            <a:ext cx="2085975" cy="2047875"/>
          </a:xfrm>
          <a:prstGeom prst="rect">
            <a:avLst/>
          </a:prstGeom>
        </p:spPr>
      </p:pic>
      <p:graphicFrame>
        <p:nvGraphicFramePr>
          <p:cNvPr id="10" name="Table 9">
            <a:extLst>
              <a:ext uri="{FF2B5EF4-FFF2-40B4-BE49-F238E27FC236}">
                <a16:creationId xmlns:a16="http://schemas.microsoft.com/office/drawing/2014/main" id="{CE3A5DD9-73FE-42FE-9C99-01EACB682BA5}"/>
              </a:ext>
            </a:extLst>
          </p:cNvPr>
          <p:cNvGraphicFramePr>
            <a:graphicFrameLocks noGrp="1"/>
          </p:cNvGraphicFramePr>
          <p:nvPr/>
        </p:nvGraphicFramePr>
        <p:xfrm>
          <a:off x="2590799" y="2514600"/>
          <a:ext cx="7800976" cy="2966720"/>
        </p:xfrm>
        <a:graphic>
          <a:graphicData uri="http://schemas.openxmlformats.org/drawingml/2006/table">
            <a:tbl>
              <a:tblPr firstRow="1" bandRow="1">
                <a:tableStyleId>{5C22544A-7EE6-4342-B048-85BDC9FD1C3A}</a:tableStyleId>
              </a:tblPr>
              <a:tblGrid>
                <a:gridCol w="3900488">
                  <a:extLst>
                    <a:ext uri="{9D8B030D-6E8A-4147-A177-3AD203B41FA5}">
                      <a16:colId xmlns:a16="http://schemas.microsoft.com/office/drawing/2014/main" val="4125552096"/>
                    </a:ext>
                  </a:extLst>
                </a:gridCol>
                <a:gridCol w="3900488">
                  <a:extLst>
                    <a:ext uri="{9D8B030D-6E8A-4147-A177-3AD203B41FA5}">
                      <a16:colId xmlns:a16="http://schemas.microsoft.com/office/drawing/2014/main" val="1143252792"/>
                    </a:ext>
                  </a:extLst>
                </a:gridCol>
              </a:tblGrid>
              <a:tr h="370840">
                <a:tc>
                  <a:txBody>
                    <a:bodyPr/>
                    <a:lstStyle/>
                    <a:p>
                      <a:pPr algn="ctr"/>
                      <a:r>
                        <a:rPr lang="en-US" dirty="0">
                          <a:solidFill>
                            <a:schemeClr val="tx1"/>
                          </a:solidFill>
                        </a:rPr>
                        <a:t>Active</a:t>
                      </a:r>
                    </a:p>
                  </a:txBody>
                  <a:tcPr/>
                </a:tc>
                <a:tc>
                  <a:txBody>
                    <a:bodyPr/>
                    <a:lstStyle/>
                    <a:p>
                      <a:pPr algn="ctr"/>
                      <a:r>
                        <a:rPr lang="en-US" dirty="0">
                          <a:solidFill>
                            <a:schemeClr val="tx1"/>
                          </a:solidFill>
                        </a:rPr>
                        <a:t>Inactive</a:t>
                      </a:r>
                    </a:p>
                  </a:txBody>
                  <a:tcPr/>
                </a:tc>
                <a:extLst>
                  <a:ext uri="{0D108BD9-81ED-4DB2-BD59-A6C34878D82A}">
                    <a16:rowId xmlns:a16="http://schemas.microsoft.com/office/drawing/2014/main" val="782157145"/>
                  </a:ext>
                </a:extLst>
              </a:tr>
              <a:tr h="370840">
                <a:tc>
                  <a:txBody>
                    <a:bodyPr/>
                    <a:lstStyle/>
                    <a:p>
                      <a:pPr algn="ctr"/>
                      <a:r>
                        <a:rPr lang="en-US" dirty="0">
                          <a:solidFill>
                            <a:schemeClr val="tx1"/>
                          </a:solidFill>
                        </a:rPr>
                        <a:t>Programs interest members</a:t>
                      </a:r>
                    </a:p>
                  </a:txBody>
                  <a:tcPr/>
                </a:tc>
                <a:tc>
                  <a:txBody>
                    <a:bodyPr/>
                    <a:lstStyle/>
                    <a:p>
                      <a:pPr algn="ctr"/>
                      <a:r>
                        <a:rPr lang="en-US" dirty="0">
                          <a:solidFill>
                            <a:schemeClr val="tx1"/>
                          </a:solidFill>
                        </a:rPr>
                        <a:t>No/minimal interest in programs</a:t>
                      </a:r>
                    </a:p>
                  </a:txBody>
                  <a:tcPr/>
                </a:tc>
                <a:extLst>
                  <a:ext uri="{0D108BD9-81ED-4DB2-BD59-A6C34878D82A}">
                    <a16:rowId xmlns:a16="http://schemas.microsoft.com/office/drawing/2014/main" val="3695521669"/>
                  </a:ext>
                </a:extLst>
              </a:tr>
              <a:tr h="370840">
                <a:tc>
                  <a:txBody>
                    <a:bodyPr/>
                    <a:lstStyle/>
                    <a:p>
                      <a:pPr algn="ctr"/>
                      <a:r>
                        <a:rPr lang="en-US" dirty="0">
                          <a:solidFill>
                            <a:schemeClr val="tx1"/>
                          </a:solidFill>
                        </a:rPr>
                        <a:t>Friendship</a:t>
                      </a:r>
                    </a:p>
                  </a:txBody>
                  <a:tcPr/>
                </a:tc>
                <a:tc>
                  <a:txBody>
                    <a:bodyPr/>
                    <a:lstStyle/>
                    <a:p>
                      <a:pPr algn="ctr"/>
                      <a:r>
                        <a:rPr lang="en-US" dirty="0">
                          <a:solidFill>
                            <a:schemeClr val="tx1"/>
                          </a:solidFill>
                        </a:rPr>
                        <a:t>No/minimal friends</a:t>
                      </a:r>
                    </a:p>
                  </a:txBody>
                  <a:tcPr/>
                </a:tc>
                <a:extLst>
                  <a:ext uri="{0D108BD9-81ED-4DB2-BD59-A6C34878D82A}">
                    <a16:rowId xmlns:a16="http://schemas.microsoft.com/office/drawing/2014/main" val="4114940070"/>
                  </a:ext>
                </a:extLst>
              </a:tr>
              <a:tr h="370840">
                <a:tc>
                  <a:txBody>
                    <a:bodyPr/>
                    <a:lstStyle/>
                    <a:p>
                      <a:pPr algn="ctr"/>
                      <a:r>
                        <a:rPr lang="en-US" dirty="0">
                          <a:solidFill>
                            <a:schemeClr val="tx1"/>
                          </a:solidFill>
                        </a:rPr>
                        <a:t>Feels valued</a:t>
                      </a:r>
                    </a:p>
                  </a:txBody>
                  <a:tcPr/>
                </a:tc>
                <a:tc>
                  <a:txBody>
                    <a:bodyPr/>
                    <a:lstStyle/>
                    <a:p>
                      <a:pPr algn="ctr"/>
                      <a:r>
                        <a:rPr lang="en-US" dirty="0">
                          <a:solidFill>
                            <a:schemeClr val="tx1"/>
                          </a:solidFill>
                        </a:rPr>
                        <a:t>Feels not needed</a:t>
                      </a:r>
                    </a:p>
                  </a:txBody>
                  <a:tcPr/>
                </a:tc>
                <a:extLst>
                  <a:ext uri="{0D108BD9-81ED-4DB2-BD59-A6C34878D82A}">
                    <a16:rowId xmlns:a16="http://schemas.microsoft.com/office/drawing/2014/main" val="1107322694"/>
                  </a:ext>
                </a:extLst>
              </a:tr>
              <a:tr h="370840">
                <a:tc>
                  <a:txBody>
                    <a:bodyPr/>
                    <a:lstStyle/>
                    <a:p>
                      <a:pPr algn="ctr"/>
                      <a:r>
                        <a:rPr lang="en-US" dirty="0">
                          <a:solidFill>
                            <a:schemeClr val="tx1"/>
                          </a:solidFill>
                        </a:rPr>
                        <a:t>Fulfilled</a:t>
                      </a:r>
                    </a:p>
                  </a:txBody>
                  <a:tcPr/>
                </a:tc>
                <a:tc>
                  <a:txBody>
                    <a:bodyPr/>
                    <a:lstStyle/>
                    <a:p>
                      <a:pPr algn="ctr"/>
                      <a:r>
                        <a:rPr lang="en-US" dirty="0">
                          <a:solidFill>
                            <a:schemeClr val="tx1"/>
                          </a:solidFill>
                        </a:rPr>
                        <a:t>Empty</a:t>
                      </a:r>
                    </a:p>
                  </a:txBody>
                  <a:tcPr/>
                </a:tc>
                <a:extLst>
                  <a:ext uri="{0D108BD9-81ED-4DB2-BD59-A6C34878D82A}">
                    <a16:rowId xmlns:a16="http://schemas.microsoft.com/office/drawing/2014/main" val="3023312248"/>
                  </a:ext>
                </a:extLst>
              </a:tr>
              <a:tr h="370840">
                <a:tc>
                  <a:txBody>
                    <a:bodyPr/>
                    <a:lstStyle/>
                    <a:p>
                      <a:pPr algn="ctr"/>
                      <a:r>
                        <a:rPr lang="en-US" dirty="0">
                          <a:solidFill>
                            <a:schemeClr val="tx1"/>
                          </a:solidFill>
                        </a:rPr>
                        <a:t>Self-motivated</a:t>
                      </a:r>
                    </a:p>
                  </a:txBody>
                  <a:tcPr/>
                </a:tc>
                <a:tc>
                  <a:txBody>
                    <a:bodyPr/>
                    <a:lstStyle/>
                    <a:p>
                      <a:pPr algn="ctr"/>
                      <a:r>
                        <a:rPr lang="en-US" dirty="0">
                          <a:solidFill>
                            <a:schemeClr val="tx1"/>
                          </a:solidFill>
                        </a:rPr>
                        <a:t>Needs encouragement</a:t>
                      </a:r>
                    </a:p>
                  </a:txBody>
                  <a:tcPr/>
                </a:tc>
                <a:extLst>
                  <a:ext uri="{0D108BD9-81ED-4DB2-BD59-A6C34878D82A}">
                    <a16:rowId xmlns:a16="http://schemas.microsoft.com/office/drawing/2014/main" val="3216555563"/>
                  </a:ext>
                </a:extLst>
              </a:tr>
              <a:tr h="370840">
                <a:tc>
                  <a:txBody>
                    <a:bodyPr/>
                    <a:lstStyle/>
                    <a:p>
                      <a:pPr algn="ctr"/>
                      <a:r>
                        <a:rPr lang="en-US" dirty="0">
                          <a:solidFill>
                            <a:schemeClr val="tx1"/>
                          </a:solidFill>
                        </a:rPr>
                        <a:t>Attends Meetings</a:t>
                      </a:r>
                    </a:p>
                  </a:txBody>
                  <a:tcPr/>
                </a:tc>
                <a:tc>
                  <a:txBody>
                    <a:bodyPr/>
                    <a:lstStyle/>
                    <a:p>
                      <a:pPr algn="ctr"/>
                      <a:r>
                        <a:rPr lang="en-US" dirty="0">
                          <a:solidFill>
                            <a:schemeClr val="tx1"/>
                          </a:solidFill>
                        </a:rPr>
                        <a:t>Dislikes meetings</a:t>
                      </a:r>
                    </a:p>
                  </a:txBody>
                  <a:tcPr/>
                </a:tc>
                <a:extLst>
                  <a:ext uri="{0D108BD9-81ED-4DB2-BD59-A6C34878D82A}">
                    <a16:rowId xmlns:a16="http://schemas.microsoft.com/office/drawing/2014/main" val="3711450246"/>
                  </a:ext>
                </a:extLst>
              </a:tr>
              <a:tr h="370840">
                <a:tc>
                  <a:txBody>
                    <a:bodyPr/>
                    <a:lstStyle/>
                    <a:p>
                      <a:pPr algn="ctr"/>
                      <a:r>
                        <a:rPr lang="en-US" dirty="0">
                          <a:solidFill>
                            <a:schemeClr val="tx1"/>
                          </a:solidFill>
                        </a:rPr>
                        <a:t>Knows “what to do”</a:t>
                      </a:r>
                    </a:p>
                  </a:txBody>
                  <a:tcPr/>
                </a:tc>
                <a:tc>
                  <a:txBody>
                    <a:bodyPr/>
                    <a:lstStyle/>
                    <a:p>
                      <a:pPr algn="ctr"/>
                      <a:r>
                        <a:rPr lang="en-US" dirty="0">
                          <a:solidFill>
                            <a:schemeClr val="tx1"/>
                          </a:solidFill>
                        </a:rPr>
                        <a:t>Fear of the unknown</a:t>
                      </a:r>
                    </a:p>
                  </a:txBody>
                  <a:tcPr/>
                </a:tc>
                <a:extLst>
                  <a:ext uri="{0D108BD9-81ED-4DB2-BD59-A6C34878D82A}">
                    <a16:rowId xmlns:a16="http://schemas.microsoft.com/office/drawing/2014/main" val="130777525"/>
                  </a:ext>
                </a:extLst>
              </a:tr>
            </a:tbl>
          </a:graphicData>
        </a:graphic>
      </p:graphicFrame>
      <p:sp>
        <p:nvSpPr>
          <p:cNvPr id="7" name="TextBox 6">
            <a:extLst>
              <a:ext uri="{FF2B5EF4-FFF2-40B4-BE49-F238E27FC236}">
                <a16:creationId xmlns:a16="http://schemas.microsoft.com/office/drawing/2014/main" id="{A1774440-1C43-46E0-A52F-216AF35928E8}"/>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256544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385495"/>
            <a:ext cx="3932930" cy="1261884"/>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Awards</a:t>
            </a:r>
          </a:p>
          <a:p>
            <a:pPr algn="ctr"/>
            <a:r>
              <a:rPr lang="en-US" sz="3200" b="1" i="1" dirty="0">
                <a:solidFill>
                  <a:schemeClr val="bg1"/>
                </a:solidFill>
                <a:latin typeface="Calibri" pitchFamily="34" charset="0"/>
              </a:rPr>
              <a:t>Recognition</a:t>
            </a:r>
          </a:p>
        </p:txBody>
      </p:sp>
      <p:pic>
        <p:nvPicPr>
          <p:cNvPr id="14" name="Picture 13">
            <a:extLst>
              <a:ext uri="{FF2B5EF4-FFF2-40B4-BE49-F238E27FC236}">
                <a16:creationId xmlns:a16="http://schemas.microsoft.com/office/drawing/2014/main" id="{791D0072-AC8E-40D9-92A2-5A5BE4A72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564" y="114300"/>
            <a:ext cx="2705100" cy="2705100"/>
          </a:xfrm>
          <a:prstGeom prst="rect">
            <a:avLst/>
          </a:prstGeom>
        </p:spPr>
      </p:pic>
      <p:sp>
        <p:nvSpPr>
          <p:cNvPr id="27" name="TextBox 26">
            <a:extLst>
              <a:ext uri="{FF2B5EF4-FFF2-40B4-BE49-F238E27FC236}">
                <a16:creationId xmlns:a16="http://schemas.microsoft.com/office/drawing/2014/main" id="{79AFABBA-572C-4254-B696-8980C283F93B}"/>
              </a:ext>
            </a:extLst>
          </p:cNvPr>
          <p:cNvSpPr txBox="1"/>
          <p:nvPr/>
        </p:nvSpPr>
        <p:spPr>
          <a:xfrm>
            <a:off x="2438400" y="3043298"/>
            <a:ext cx="7924800" cy="2062103"/>
          </a:xfrm>
          <a:prstGeom prst="rect">
            <a:avLst/>
          </a:prstGeom>
          <a:noFill/>
        </p:spPr>
        <p:txBody>
          <a:bodyPr wrap="square">
            <a:spAutoFit/>
          </a:bodyPr>
          <a:lstStyle/>
          <a:p>
            <a:pPr marL="457200" indent="-457200">
              <a:buFont typeface="Arial" panose="020B0604020202020204" pitchFamily="34" charset="0"/>
              <a:buChar char="•"/>
              <a:defRPr/>
            </a:pPr>
            <a:r>
              <a:rPr lang="en-US" sz="2800" dirty="0"/>
              <a:t>Recognition </a:t>
            </a:r>
            <a:r>
              <a:rPr lang="en-US" sz="2400" dirty="0"/>
              <a:t>– People need to know they are appreciated</a:t>
            </a:r>
          </a:p>
          <a:p>
            <a:pPr marL="914400" lvl="1" indent="-457200">
              <a:buFont typeface="Arial" panose="020B0604020202020204" pitchFamily="34" charset="0"/>
              <a:buChar char="•"/>
              <a:defRPr/>
            </a:pPr>
            <a:r>
              <a:rPr lang="en-US" sz="2400" dirty="0"/>
              <a:t>Individual &amp; Team</a:t>
            </a:r>
          </a:p>
          <a:p>
            <a:pPr marL="914400" lvl="1" indent="-457200">
              <a:buFont typeface="Arial" panose="020B0604020202020204" pitchFamily="34" charset="0"/>
              <a:buChar char="•"/>
              <a:defRPr/>
            </a:pPr>
            <a:r>
              <a:rPr lang="en-US" sz="2400" dirty="0"/>
              <a:t>Formal &amp; Informal</a:t>
            </a:r>
          </a:p>
          <a:p>
            <a:pPr marL="457200" indent="-457200">
              <a:buFont typeface="Arial" panose="020B0604020202020204" pitchFamily="34" charset="0"/>
              <a:buChar char="•"/>
              <a:defRPr/>
            </a:pPr>
            <a:r>
              <a:rPr lang="en-US" sz="2800" dirty="0"/>
              <a:t>Awards – </a:t>
            </a:r>
            <a:r>
              <a:rPr lang="en-US" sz="2400" dirty="0"/>
              <a:t>Formal recognition</a:t>
            </a:r>
          </a:p>
          <a:p>
            <a:pPr marL="914400" lvl="1" indent="-457200">
              <a:buFont typeface="Arial" panose="020B0604020202020204" pitchFamily="34" charset="0"/>
              <a:buChar char="•"/>
              <a:defRPr/>
            </a:pPr>
            <a:r>
              <a:rPr lang="en-US" sz="2400" dirty="0"/>
              <a:t>Council, State &amp; Supreme</a:t>
            </a:r>
          </a:p>
        </p:txBody>
      </p:sp>
      <p:sp>
        <p:nvSpPr>
          <p:cNvPr id="7" name="TextBox 6">
            <a:extLst>
              <a:ext uri="{FF2B5EF4-FFF2-40B4-BE49-F238E27FC236}">
                <a16:creationId xmlns:a16="http://schemas.microsoft.com/office/drawing/2014/main" id="{DC1AD322-000C-4EF0-B2F1-709DBA38E64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345352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1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linds(horizontal)">
                                      <p:cBhvr>
                                        <p:cTn id="12" dur="10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linds(horizontal)">
                                      <p:cBhvr>
                                        <p:cTn id="17" dur="10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linds(horizontal)">
                                      <p:cBhvr>
                                        <p:cTn id="22" dur="10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linds(horizontal)">
                                      <p:cBhvr>
                                        <p:cTn id="27" dur="10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ump Mediaeval"/>
        <a:ea typeface=""/>
        <a:cs typeface=""/>
      </a:majorFont>
      <a:minorFont>
        <a:latin typeface="Trump Mediaev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ofC Blank.pptx" id="{448A4003-2DB4-433B-AF9C-F754CB74CF43}" vid="{41EBF02C-D5F3-461B-8169-CD90AA4AA3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KofC Blank Wide</Template>
  <TotalTime>172</TotalTime>
  <Words>1498</Words>
  <Application>Microsoft Office PowerPoint</Application>
  <PresentationFormat>Widescreen</PresentationFormat>
  <Paragraphs>323</Paragraphs>
  <Slides>36</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Albertus MT</vt:lpstr>
      <vt:lpstr>Arial</vt:lpstr>
      <vt:lpstr>Bookman Old Style</vt:lpstr>
      <vt:lpstr>Calibri</vt:lpstr>
      <vt:lpstr>Times</vt:lpstr>
      <vt:lpstr>Times New Roman</vt:lpstr>
      <vt:lpstr>Trump Mediaeval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10784 Continued</vt:lpstr>
      <vt:lpstr>PowerPoint Presentation</vt:lpstr>
      <vt:lpstr>PowerPoint Presentation</vt:lpstr>
      <vt:lpstr>MI 1 Form Returns</vt:lpstr>
      <vt:lpstr>Star Council and the Michigan Achievement Award</vt:lpstr>
      <vt:lpstr>Star Council and the Michigan Achievement Award Continued…</vt:lpstr>
      <vt:lpstr>Star Council and the Michigan Achievement Award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Knights of Columbus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Palka</dc:creator>
  <cp:lastModifiedBy>Jim</cp:lastModifiedBy>
  <cp:revision>6</cp:revision>
  <cp:lastPrinted>2016-06-08T13:53:49Z</cp:lastPrinted>
  <dcterms:created xsi:type="dcterms:W3CDTF">2020-06-18T14:25:15Z</dcterms:created>
  <dcterms:modified xsi:type="dcterms:W3CDTF">2022-05-14T11:51:59Z</dcterms:modified>
</cp:coreProperties>
</file>